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6"/>
  </p:notesMasterIdLst>
  <p:sldIdLst>
    <p:sldId id="257" r:id="rId2"/>
    <p:sldId id="311" r:id="rId3"/>
    <p:sldId id="258" r:id="rId4"/>
    <p:sldId id="259" r:id="rId5"/>
    <p:sldId id="260" r:id="rId6"/>
    <p:sldId id="261" r:id="rId7"/>
    <p:sldId id="263" r:id="rId8"/>
    <p:sldId id="267" r:id="rId9"/>
    <p:sldId id="268" r:id="rId10"/>
    <p:sldId id="308" r:id="rId11"/>
    <p:sldId id="269" r:id="rId12"/>
    <p:sldId id="270" r:id="rId13"/>
    <p:sldId id="271" r:id="rId14"/>
    <p:sldId id="272" r:id="rId15"/>
    <p:sldId id="274" r:id="rId16"/>
    <p:sldId id="281" r:id="rId17"/>
    <p:sldId id="275" r:id="rId18"/>
    <p:sldId id="276" r:id="rId19"/>
    <p:sldId id="277" r:id="rId20"/>
    <p:sldId id="279" r:id="rId21"/>
    <p:sldId id="280" r:id="rId22"/>
    <p:sldId id="285" r:id="rId23"/>
    <p:sldId id="282" r:id="rId24"/>
    <p:sldId id="284" r:id="rId25"/>
    <p:sldId id="286" r:id="rId26"/>
    <p:sldId id="323" r:id="rId27"/>
    <p:sldId id="287" r:id="rId28"/>
    <p:sldId id="262" r:id="rId29"/>
    <p:sldId id="264" r:id="rId30"/>
    <p:sldId id="289" r:id="rId31"/>
    <p:sldId id="290" r:id="rId32"/>
    <p:sldId id="292" r:id="rId33"/>
    <p:sldId id="293" r:id="rId34"/>
    <p:sldId id="294" r:id="rId35"/>
    <p:sldId id="266" r:id="rId36"/>
    <p:sldId id="301" r:id="rId37"/>
    <p:sldId id="302" r:id="rId38"/>
    <p:sldId id="303" r:id="rId39"/>
    <p:sldId id="304" r:id="rId40"/>
    <p:sldId id="305" r:id="rId41"/>
    <p:sldId id="296" r:id="rId42"/>
    <p:sldId id="306" r:id="rId43"/>
    <p:sldId id="310" r:id="rId44"/>
    <p:sldId id="297" r:id="rId45"/>
    <p:sldId id="299" r:id="rId46"/>
    <p:sldId id="300" r:id="rId47"/>
    <p:sldId id="312" r:id="rId48"/>
    <p:sldId id="320" r:id="rId49"/>
    <p:sldId id="319" r:id="rId50"/>
    <p:sldId id="322" r:id="rId51"/>
    <p:sldId id="314" r:id="rId52"/>
    <p:sldId id="318" r:id="rId53"/>
    <p:sldId id="317" r:id="rId54"/>
    <p:sldId id="321"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78" autoAdjust="0"/>
    <p:restoredTop sz="86323" autoAdjust="0"/>
  </p:normalViewPr>
  <p:slideViewPr>
    <p:cSldViewPr>
      <p:cViewPr varScale="1">
        <p:scale>
          <a:sx n="71" d="100"/>
          <a:sy n="71" d="100"/>
        </p:scale>
        <p:origin x="-96" y="-90"/>
      </p:cViewPr>
      <p:guideLst>
        <p:guide orient="horz" pos="2160"/>
        <p:guide pos="2880"/>
      </p:guideLst>
    </p:cSldViewPr>
  </p:slideViewPr>
  <p:outlineViewPr>
    <p:cViewPr>
      <p:scale>
        <a:sx n="33" d="100"/>
        <a:sy n="33" d="100"/>
      </p:scale>
      <p:origin x="48" y="33066"/>
    </p:cViewPr>
  </p:outlin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3-Month</a:t>
            </a:r>
            <a:r>
              <a:rPr lang="en-US" baseline="0" dirty="0"/>
              <a:t> Impact </a:t>
            </a:r>
            <a:r>
              <a:rPr lang="en-US" dirty="0"/>
              <a:t>of PAX GBG in Eight</a:t>
            </a:r>
            <a:r>
              <a:rPr lang="en-US" baseline="0" dirty="0"/>
              <a:t> SS/HS School </a:t>
            </a:r>
            <a:r>
              <a:rPr lang="en-US" baseline="0" dirty="0" smtClean="0"/>
              <a:t>Districts</a:t>
            </a:r>
          </a:p>
          <a:p>
            <a:pPr>
              <a:defRPr/>
            </a:pPr>
            <a:r>
              <a:rPr lang="en-US" baseline="0" dirty="0" smtClean="0"/>
              <a:t>N = 186 Classrooms </a:t>
            </a:r>
            <a:endParaRPr lang="en-US" dirty="0"/>
          </a:p>
        </c:rich>
      </c:tx>
      <c:layout>
        <c:manualLayout>
          <c:xMode val="edge"/>
          <c:yMode val="edge"/>
          <c:x val="0.13449319479395"/>
          <c:y val="3.0379746835442999E-2"/>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'Summary Graphs'!$B$1</c:f>
              <c:strCache>
                <c:ptCount val="1"/>
                <c:pt idx="0">
                  <c:v>Baseline Average</c:v>
                </c:pt>
              </c:strCache>
            </c:strRef>
          </c:tx>
          <c:spPr>
            <a:solidFill>
              <a:srgbClr val="FF0000"/>
            </a:solidFill>
          </c:spPr>
          <c:invertIfNegative val="0"/>
          <c:val>
            <c:numRef>
              <c:f>'Summary Graphs'!$B$2:$B$9</c:f>
              <c:numCache>
                <c:formatCode>0.00</c:formatCode>
                <c:ptCount val="8"/>
                <c:pt idx="0">
                  <c:v>193.33333333333329</c:v>
                </c:pt>
                <c:pt idx="1">
                  <c:v>88.32</c:v>
                </c:pt>
                <c:pt idx="2">
                  <c:v>81.611111111111114</c:v>
                </c:pt>
                <c:pt idx="3">
                  <c:v>138.54</c:v>
                </c:pt>
                <c:pt idx="4">
                  <c:v>290.86</c:v>
                </c:pt>
                <c:pt idx="5">
                  <c:v>164</c:v>
                </c:pt>
                <c:pt idx="6">
                  <c:v>182.81</c:v>
                </c:pt>
                <c:pt idx="7">
                  <c:v>81</c:v>
                </c:pt>
              </c:numCache>
            </c:numRef>
          </c:val>
        </c:ser>
        <c:ser>
          <c:idx val="1"/>
          <c:order val="1"/>
          <c:tx>
            <c:strRef>
              <c:f>'Summary Graphs'!$C$1</c:f>
              <c:strCache>
                <c:ptCount val="1"/>
                <c:pt idx="0">
                  <c:v>Kernels Average</c:v>
                </c:pt>
              </c:strCache>
            </c:strRef>
          </c:tx>
          <c:spPr>
            <a:solidFill>
              <a:srgbClr val="3366FF"/>
            </a:solidFill>
          </c:spPr>
          <c:invertIfNegative val="0"/>
          <c:val>
            <c:numRef>
              <c:f>'Summary Graphs'!$C$2:$C$9</c:f>
              <c:numCache>
                <c:formatCode>0.00</c:formatCode>
                <c:ptCount val="8"/>
                <c:pt idx="0">
                  <c:v>159.82</c:v>
                </c:pt>
                <c:pt idx="1">
                  <c:v>51.72</c:v>
                </c:pt>
                <c:pt idx="3">
                  <c:v>44.07</c:v>
                </c:pt>
                <c:pt idx="4">
                  <c:v>98.9</c:v>
                </c:pt>
                <c:pt idx="6">
                  <c:v>119.95</c:v>
                </c:pt>
                <c:pt idx="7">
                  <c:v>59.57</c:v>
                </c:pt>
              </c:numCache>
            </c:numRef>
          </c:val>
        </c:ser>
        <c:ser>
          <c:idx val="2"/>
          <c:order val="2"/>
          <c:tx>
            <c:strRef>
              <c:f>'Summary Graphs'!$D$1</c:f>
              <c:strCache>
                <c:ptCount val="1"/>
                <c:pt idx="0">
                  <c:v>Full Game Average</c:v>
                </c:pt>
              </c:strCache>
            </c:strRef>
          </c:tx>
          <c:spPr>
            <a:solidFill>
              <a:schemeClr val="accent6">
                <a:lumMod val="60000"/>
                <a:lumOff val="40000"/>
              </a:schemeClr>
            </a:solidFill>
          </c:spPr>
          <c:invertIfNegative val="0"/>
          <c:val>
            <c:numRef>
              <c:f>'Summary Graphs'!$D$2:$D$9</c:f>
              <c:numCache>
                <c:formatCode>0.00</c:formatCode>
                <c:ptCount val="8"/>
                <c:pt idx="0">
                  <c:v>66.540000000000006</c:v>
                </c:pt>
                <c:pt idx="1">
                  <c:v>25.9</c:v>
                </c:pt>
                <c:pt idx="2">
                  <c:v>9.68</c:v>
                </c:pt>
                <c:pt idx="3">
                  <c:v>20.64</c:v>
                </c:pt>
                <c:pt idx="4">
                  <c:v>30.63</c:v>
                </c:pt>
                <c:pt idx="5">
                  <c:v>55.19</c:v>
                </c:pt>
                <c:pt idx="6">
                  <c:v>50.88</c:v>
                </c:pt>
                <c:pt idx="7">
                  <c:v>23.7</c:v>
                </c:pt>
              </c:numCache>
            </c:numRef>
          </c:val>
        </c:ser>
        <c:dLbls>
          <c:showLegendKey val="0"/>
          <c:showVal val="0"/>
          <c:showCatName val="0"/>
          <c:showSerName val="0"/>
          <c:showPercent val="0"/>
          <c:showBubbleSize val="0"/>
        </c:dLbls>
        <c:gapWidth val="150"/>
        <c:shape val="box"/>
        <c:axId val="46290816"/>
        <c:axId val="46292992"/>
        <c:axId val="0"/>
      </c:bar3DChart>
      <c:catAx>
        <c:axId val="46290816"/>
        <c:scaling>
          <c:orientation val="minMax"/>
        </c:scaling>
        <c:delete val="0"/>
        <c:axPos val="b"/>
        <c:title>
          <c:tx>
            <c:rich>
              <a:bodyPr/>
              <a:lstStyle/>
              <a:p>
                <a:pPr>
                  <a:defRPr sz="1200"/>
                </a:pPr>
                <a:r>
                  <a:rPr lang="en-US" sz="1200"/>
                  <a:t>Safe</a:t>
                </a:r>
                <a:r>
                  <a:rPr lang="en-US" sz="1200" baseline="0"/>
                  <a:t> Schools/Healthy Students School Districts</a:t>
                </a:r>
                <a:endParaRPr lang="en-US" sz="1200"/>
              </a:p>
            </c:rich>
          </c:tx>
          <c:layout/>
          <c:overlay val="0"/>
        </c:title>
        <c:majorTickMark val="out"/>
        <c:minorTickMark val="none"/>
        <c:tickLblPos val="nextTo"/>
        <c:txPr>
          <a:bodyPr/>
          <a:lstStyle/>
          <a:p>
            <a:pPr>
              <a:defRPr sz="1400"/>
            </a:pPr>
            <a:endParaRPr lang="en-US"/>
          </a:p>
        </c:txPr>
        <c:crossAx val="46292992"/>
        <c:crosses val="autoZero"/>
        <c:auto val="1"/>
        <c:lblAlgn val="ctr"/>
        <c:lblOffset val="100"/>
        <c:noMultiLvlLbl val="0"/>
      </c:catAx>
      <c:valAx>
        <c:axId val="46292992"/>
        <c:scaling>
          <c:orientation val="minMax"/>
        </c:scaling>
        <c:delete val="0"/>
        <c:axPos val="l"/>
        <c:majorGridlines/>
        <c:title>
          <c:tx>
            <c:rich>
              <a:bodyPr rot="-5400000" vert="horz"/>
              <a:lstStyle/>
              <a:p>
                <a:pPr>
                  <a:defRPr sz="1200"/>
                </a:pPr>
                <a:r>
                  <a:rPr lang="en-US" sz="1200"/>
                  <a:t>Mean Rate</a:t>
                </a:r>
                <a:r>
                  <a:rPr lang="en-US" sz="1200" baseline="0"/>
                  <a:t> Per 15 Minutes  of Disturbing, Inappropriate Behaviors for each Condition per Site</a:t>
                </a:r>
              </a:p>
            </c:rich>
          </c:tx>
          <c:layout>
            <c:manualLayout>
              <c:xMode val="edge"/>
              <c:yMode val="edge"/>
              <c:x val="1.9104229239386299E-2"/>
              <c:y val="0.120506329113924"/>
            </c:manualLayout>
          </c:layout>
          <c:overlay val="0"/>
        </c:title>
        <c:numFmt formatCode="0.00" sourceLinked="1"/>
        <c:majorTickMark val="out"/>
        <c:minorTickMark val="none"/>
        <c:tickLblPos val="nextTo"/>
        <c:crossAx val="46290816"/>
        <c:crosses val="autoZero"/>
        <c:crossBetween val="between"/>
      </c:valAx>
    </c:plotArea>
    <c:legend>
      <c:legendPos val="b"/>
      <c:layout>
        <c:manualLayout>
          <c:xMode val="edge"/>
          <c:yMode val="edge"/>
          <c:x val="4.1237113402061799E-2"/>
          <c:y val="0.90865085218777997"/>
          <c:w val="0.77208782929911501"/>
          <c:h val="7.3627628824877903E-2"/>
        </c:manualLayout>
      </c:layout>
      <c:overlay val="0"/>
      <c:txPr>
        <a:bodyPr/>
        <a:lstStyle/>
        <a:p>
          <a:pPr>
            <a:defRPr sz="1600"/>
          </a:pPr>
          <a:endParaRPr lang="en-US"/>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DBB53-F09F-46C4-9B87-4591E38D85ED}" type="datetimeFigureOut">
              <a:rPr lang="en-US" smtClean="0"/>
              <a:t>7/10/2013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49D892-387D-422C-B1D8-5F3FC5D4867C}" type="slidenum">
              <a:rPr lang="en-US" smtClean="0"/>
              <a:t>‹#›</a:t>
            </a:fld>
            <a:endParaRPr lang="en-US"/>
          </a:p>
        </p:txBody>
      </p:sp>
    </p:spTree>
    <p:extLst>
      <p:ext uri="{BB962C8B-B14F-4D97-AF65-F5344CB8AC3E}">
        <p14:creationId xmlns:p14="http://schemas.microsoft.com/office/powerpoint/2010/main" val="1230544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06CD08-69C4-423E-90B7-2BB7A7749BD5}"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882889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06CD08-69C4-423E-90B7-2BB7A7749BD5}"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833089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06CD08-69C4-423E-90B7-2BB7A7749BD5}" type="slidenum">
              <a:rPr lang="en-US" smtClean="0"/>
              <a:t>22</a:t>
            </a:fld>
            <a:endParaRPr lang="en-US"/>
          </a:p>
        </p:txBody>
      </p:sp>
    </p:spTree>
    <p:extLst>
      <p:ext uri="{BB962C8B-B14F-4D97-AF65-F5344CB8AC3E}">
        <p14:creationId xmlns:p14="http://schemas.microsoft.com/office/powerpoint/2010/main" val="1145026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pPr defTabSz="906648"/>
            <a:fld id="{26081454-E60C-4122-B11B-8E9252133F0E}" type="slidenum">
              <a:rPr lang="en-US" smtClean="0">
                <a:solidFill>
                  <a:prstClr val="black"/>
                </a:solidFill>
              </a:rPr>
              <a:pPr defTabSz="906648"/>
              <a:t>23</a:t>
            </a:fld>
            <a:endParaRPr lang="en-US" smtClean="0">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spcBef>
                <a:spcPct val="0"/>
              </a:spcBef>
            </a:pPr>
            <a:endParaRPr lang="en-US" smtClean="0"/>
          </a:p>
        </p:txBody>
      </p:sp>
      <p:sp>
        <p:nvSpPr>
          <p:cNvPr id="5" name="Header Placeholder 4"/>
          <p:cNvSpPr>
            <a:spLocks noGrp="1"/>
          </p:cNvSpPr>
          <p:nvPr>
            <p:ph type="hdr" sz="quarter" idx="10"/>
          </p:nvPr>
        </p:nvSpPr>
        <p:spPr/>
        <p:txBody>
          <a:bodyPr/>
          <a:lstStyle/>
          <a:p>
            <a:pPr>
              <a:defRPr/>
            </a:pPr>
            <a:r>
              <a:rPr lang="en-US" smtClean="0">
                <a:solidFill>
                  <a:prstClr val="black"/>
                </a:solidFill>
              </a:rPr>
              <a:t>Anthony Biglan, Ph.D.</a:t>
            </a:r>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06CD08-69C4-423E-90B7-2BB7A7749BD5}" type="slidenum">
              <a:rPr lang="en-US" smtClean="0"/>
              <a:t>24</a:t>
            </a:fld>
            <a:endParaRPr lang="en-US"/>
          </a:p>
        </p:txBody>
      </p:sp>
    </p:spTree>
    <p:extLst>
      <p:ext uri="{BB962C8B-B14F-4D97-AF65-F5344CB8AC3E}">
        <p14:creationId xmlns:p14="http://schemas.microsoft.com/office/powerpoint/2010/main" val="261853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06CD08-69C4-423E-90B7-2BB7A7749BD5}" type="slidenum">
              <a:rPr lang="en-US" smtClean="0"/>
              <a:t>25</a:t>
            </a:fld>
            <a:endParaRPr lang="en-US"/>
          </a:p>
        </p:txBody>
      </p:sp>
    </p:spTree>
    <p:extLst>
      <p:ext uri="{BB962C8B-B14F-4D97-AF65-F5344CB8AC3E}">
        <p14:creationId xmlns:p14="http://schemas.microsoft.com/office/powerpoint/2010/main" val="1657763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06CD08-69C4-423E-90B7-2BB7A7749BD5}" type="slidenum">
              <a:rPr lang="en-US" smtClean="0"/>
              <a:t>27</a:t>
            </a:fld>
            <a:endParaRPr lang="en-US"/>
          </a:p>
        </p:txBody>
      </p:sp>
    </p:spTree>
    <p:extLst>
      <p:ext uri="{BB962C8B-B14F-4D97-AF65-F5344CB8AC3E}">
        <p14:creationId xmlns:p14="http://schemas.microsoft.com/office/powerpoint/2010/main" val="3597486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06CD08-69C4-423E-90B7-2BB7A7749BD5}" type="slidenum">
              <a:rPr lang="en-US" smtClean="0"/>
              <a:t>30</a:t>
            </a:fld>
            <a:endParaRPr lang="en-US"/>
          </a:p>
        </p:txBody>
      </p:sp>
    </p:spTree>
    <p:extLst>
      <p:ext uri="{BB962C8B-B14F-4D97-AF65-F5344CB8AC3E}">
        <p14:creationId xmlns:p14="http://schemas.microsoft.com/office/powerpoint/2010/main" val="2546413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06CD08-69C4-423E-90B7-2BB7A7749BD5}" type="slidenum">
              <a:rPr lang="en-US" smtClean="0"/>
              <a:t>31</a:t>
            </a:fld>
            <a:endParaRPr lang="en-US"/>
          </a:p>
        </p:txBody>
      </p:sp>
    </p:spTree>
    <p:extLst>
      <p:ext uri="{BB962C8B-B14F-4D97-AF65-F5344CB8AC3E}">
        <p14:creationId xmlns:p14="http://schemas.microsoft.com/office/powerpoint/2010/main" val="947631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DBA92E-57F3-41E6-88AB-4FBF5EB0D892}" type="slidenum">
              <a:rPr lang="en-US">
                <a:solidFill>
                  <a:prstClr val="black"/>
                </a:solidFill>
              </a:rPr>
              <a:pPr/>
              <a:t>32</a:t>
            </a:fld>
            <a:endParaRPr lang="en-US">
              <a:solidFill>
                <a:prstClr val="black"/>
              </a:solidFill>
            </a:endParaRPr>
          </a:p>
        </p:txBody>
      </p:sp>
      <p:sp>
        <p:nvSpPr>
          <p:cNvPr id="400386" name="Rectangle 2"/>
          <p:cNvSpPr>
            <a:spLocks noGrp="1" noRot="1" noChangeAspect="1" noChangeArrowheads="1" noTextEdit="1"/>
          </p:cNvSpPr>
          <p:nvPr>
            <p:ph type="sldImg"/>
          </p:nvPr>
        </p:nvSpPr>
        <p:spPr>
          <a:ln/>
        </p:spPr>
      </p:sp>
      <p:sp>
        <p:nvSpPr>
          <p:cNvPr id="400387" name="Rectangle 3"/>
          <p:cNvSpPr>
            <a:spLocks noGrp="1" noChangeArrowheads="1"/>
          </p:cNvSpPr>
          <p:nvPr>
            <p:ph type="body" idx="1"/>
          </p:nvPr>
        </p:nvSpPr>
        <p:spPr>
          <a:xfrm>
            <a:off x="685800" y="4343401"/>
            <a:ext cx="5486400" cy="4114800"/>
          </a:xfrm>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AF2340-0693-44BC-85A9-A87136F53911}" type="slidenum">
              <a:rPr lang="en-US">
                <a:solidFill>
                  <a:prstClr val="black"/>
                </a:solidFill>
              </a:rPr>
              <a:pPr/>
              <a:t>33</a:t>
            </a:fld>
            <a:endParaRPr lang="en-US">
              <a:solidFill>
                <a:prstClr val="black"/>
              </a:solidFill>
            </a:endParaRPr>
          </a:p>
        </p:txBody>
      </p:sp>
      <p:sp>
        <p:nvSpPr>
          <p:cNvPr id="1056770" name="Rectangle 2"/>
          <p:cNvSpPr>
            <a:spLocks noGrp="1" noRot="1" noChangeAspect="1" noChangeArrowheads="1" noTextEdit="1"/>
          </p:cNvSpPr>
          <p:nvPr>
            <p:ph type="sldImg"/>
          </p:nvPr>
        </p:nvSpPr>
        <p:spPr>
          <a:ln/>
        </p:spPr>
      </p:sp>
      <p:sp>
        <p:nvSpPr>
          <p:cNvPr id="1056771" name="Rectangle 3"/>
          <p:cNvSpPr>
            <a:spLocks noGrp="1" noChangeArrowheads="1"/>
          </p:cNvSpPr>
          <p:nvPr>
            <p:ph type="body" idx="1"/>
          </p:nvPr>
        </p:nvSpPr>
        <p:spPr>
          <a:xfrm>
            <a:off x="685800" y="4343401"/>
            <a:ext cx="5486400" cy="4114800"/>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76F527-DC3F-4146-815D-6D777E5EC6D9}" type="slidenum">
              <a:rPr lang="en-US" smtClean="0"/>
              <a:pPr/>
              <a:t>13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D4115A-C132-494D-A1D8-858D4F679586}" type="slidenum">
              <a:rPr lang="en-US" smtClean="0">
                <a:solidFill>
                  <a:prstClr val="black"/>
                </a:solidFill>
              </a:rPr>
              <a:pPr/>
              <a:t>34</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BB4BDD4-F024-4C1A-9C51-A98F9F3716E7}" type="slidenum">
              <a:rPr lang="en-US"/>
              <a:pPr eaLnBrk="1" hangingPunct="1"/>
              <a:t>36</a:t>
            </a:fld>
            <a:endParaRPr lang="en-US"/>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2B6F656-261B-40DE-92EC-2A5C1B866C92}" type="slidenum">
              <a:rPr lang="en-US"/>
              <a:pPr eaLnBrk="1" hangingPunct="1"/>
              <a:t>39</a:t>
            </a:fld>
            <a:endParaRPr lang="en-US"/>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665469C-1F18-430C-89DA-6D9710E33632}" type="slidenum">
              <a:rPr lang="en-US"/>
              <a:pPr eaLnBrk="1" hangingPunct="1"/>
              <a:t>40</a:t>
            </a:fld>
            <a:endParaRPr lang="en-US"/>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668F778-BBE0-4D57-9EAA-E44FEEEF554C}" type="slidenum">
              <a:rPr lang="en-US" smtClean="0"/>
              <a:pPr eaLnBrk="1" hangingPunct="1"/>
              <a:t>41</a:t>
            </a:fld>
            <a:endParaRPr lang="en-US" smtClean="0"/>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F6AE7EF-9615-4AA3-A73B-15BB47F0A170}" type="slidenum">
              <a:rPr lang="en-US" smtClean="0"/>
              <a:pPr eaLnBrk="1" hangingPunct="1"/>
              <a:t>44</a:t>
            </a:fld>
            <a:endParaRPr lang="en-US" smtClean="0"/>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2ED496E-589F-4DBD-B141-25F161EA764C}" type="slidenum">
              <a:rPr lang="en-US" smtClean="0"/>
              <a:pPr eaLnBrk="1" hangingPunct="1"/>
              <a:t>45</a:t>
            </a:fld>
            <a:endParaRPr lang="en-US" smtClean="0"/>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41A392A-0313-42FF-8B73-E108CC5CEC43}" type="slidenum">
              <a:rPr lang="en-US" smtClean="0"/>
              <a:pPr eaLnBrk="1" hangingPunct="1"/>
              <a:t>46</a:t>
            </a:fld>
            <a:endParaRPr lang="en-US" smtClean="0"/>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300A3B22-DAE6-4F36-8201-FD042DD0B91C}" type="slidenum">
              <a:rPr lang="en-US" smtClean="0">
                <a:solidFill>
                  <a:prstClr val="black"/>
                </a:solidFill>
                <a:latin typeface="Arial" pitchFamily="34" charset="0"/>
              </a:rPr>
              <a:pPr/>
              <a:t>54</a:t>
            </a:fld>
            <a:endParaRPr lang="en-US" dirty="0" smtClean="0">
              <a:solidFill>
                <a:prstClr val="black"/>
              </a:solidFill>
              <a:latin typeface="Arial" pitchFamily="34" charset="0"/>
            </a:endParaRPr>
          </a:p>
        </p:txBody>
      </p:sp>
      <p:sp>
        <p:nvSpPr>
          <p:cNvPr id="72707" name="Rectangle 2"/>
          <p:cNvSpPr>
            <a:spLocks noGrp="1" noRot="1" noChangeAspect="1" noChangeArrowheads="1" noTextEdit="1"/>
          </p:cNvSpPr>
          <p:nvPr>
            <p:ph type="sldImg"/>
          </p:nvPr>
        </p:nvSpPr>
        <p:spPr>
          <a:xfrm>
            <a:off x="1143000" y="685800"/>
            <a:ext cx="4572000" cy="3429000"/>
          </a:xfrm>
          <a:ln/>
        </p:spPr>
      </p:sp>
      <p:sp>
        <p:nvSpPr>
          <p:cNvPr id="7270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06CD08-69C4-423E-90B7-2BB7A7749BD5}" type="slidenum">
              <a:rPr lang="en-US" smtClean="0"/>
              <a:t>14</a:t>
            </a:fld>
            <a:endParaRPr lang="en-US"/>
          </a:p>
        </p:txBody>
      </p:sp>
    </p:spTree>
    <p:extLst>
      <p:ext uri="{BB962C8B-B14F-4D97-AF65-F5344CB8AC3E}">
        <p14:creationId xmlns:p14="http://schemas.microsoft.com/office/powerpoint/2010/main" val="1142307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pPr defTabSz="906648"/>
            <a:fld id="{681F266F-FADC-4FDA-9DB3-9C07544568FE}" type="slidenum">
              <a:rPr lang="en-US" smtClean="0">
                <a:solidFill>
                  <a:prstClr val="black"/>
                </a:solidFill>
              </a:rPr>
              <a:pPr defTabSz="906648"/>
              <a:t>15</a:t>
            </a:fld>
            <a:endParaRPr lang="en-US" dirty="0" smtClean="0">
              <a:solidFill>
                <a:prstClr val="black"/>
              </a:solidFill>
            </a:endParaRPr>
          </a:p>
        </p:txBody>
      </p:sp>
      <p:sp>
        <p:nvSpPr>
          <p:cNvPr id="73731" name="Rectangle 2"/>
          <p:cNvSpPr>
            <a:spLocks noGrp="1" noRot="1" noChangeAspect="1" noChangeArrowheads="1" noTextEdit="1"/>
          </p:cNvSpPr>
          <p:nvPr>
            <p:ph type="sldImg"/>
          </p:nvPr>
        </p:nvSpPr>
        <p:spPr>
          <a:xfrm>
            <a:off x="1143000" y="685800"/>
            <a:ext cx="4572000" cy="3429000"/>
          </a:xfrm>
          <a:ln/>
        </p:spPr>
      </p:sp>
      <p:sp>
        <p:nvSpPr>
          <p:cNvPr id="73732" name="Rectangle 3"/>
          <p:cNvSpPr>
            <a:spLocks noGrp="1" noChangeArrowheads="1"/>
          </p:cNvSpPr>
          <p:nvPr>
            <p:ph type="body" idx="1"/>
          </p:nvPr>
        </p:nvSpPr>
        <p:spPr>
          <a:noFill/>
          <a:ln/>
        </p:spPr>
        <p:txBody>
          <a:bodyPr/>
          <a:lstStyle/>
          <a:p>
            <a:pPr eaLnBrk="1" hangingPunct="1">
              <a:lnSpc>
                <a:spcPct val="90000"/>
              </a:lnSpc>
            </a:pPr>
            <a:r>
              <a:rPr lang="en-US" dirty="0" smtClean="0"/>
              <a:t>This is a developmentally oriented diagram that shows how we might think about prevention. In the report in several major chapters, we document the evidence for these different kinds of interventions. Early in life: prenatal care, home visitation, high quality daycare have a very strong evidence base for preventing a variety of disorders later. Into childhood, we have general interventions like parent skills training that have a strong knowledge base and more specific interventions such as prevention of depression. Across the bottom of the diagram, there is a very strong evidence base for family adversity intervention. By community interventions, we should recognize that we mean not just ways to strengthen communities but also addressing poverty, addressing violence, and addressing social isolation and also that policy is absolutely key. </a:t>
            </a:r>
          </a:p>
          <a:p>
            <a:pPr eaLnBrk="1" hangingPunct="1">
              <a:lnSpc>
                <a:spcPct val="90000"/>
              </a:lnSpc>
            </a:pPr>
            <a:endParaRPr lang="en-US" dirty="0" smtClean="0"/>
          </a:p>
          <a:p>
            <a:pPr eaLnBrk="1" hangingPunct="1">
              <a:lnSpc>
                <a:spcPct val="90000"/>
              </a:lnSpc>
            </a:pPr>
            <a:r>
              <a:rPr lang="en-US" dirty="0" smtClean="0"/>
              <a:t>Multiple opportunities for intervention across young people’s developmental course</a:t>
            </a:r>
          </a:p>
          <a:p>
            <a:pPr eaLnBrk="1" hangingPunct="1">
              <a:lnSpc>
                <a:spcPct val="90000"/>
              </a:lnSpc>
            </a:pPr>
            <a:endParaRPr lang="en-US" dirty="0" smtClean="0"/>
          </a:p>
          <a:p>
            <a:pPr eaLnBrk="1" hangingPunct="1">
              <a:lnSpc>
                <a:spcPct val="90000"/>
              </a:lnSpc>
            </a:pPr>
            <a:r>
              <a:rPr lang="en-US" dirty="0" smtClean="0"/>
              <a:t>In some cases, specific interventions are ties to a particular developmental stage given the emergence of symptoms and disorders at that stage (e.g., substance abuse, depression), but earlier interventions can lay the foundation for success</a:t>
            </a:r>
          </a:p>
          <a:p>
            <a:pPr eaLnBrk="1" hangingPunct="1">
              <a:lnSpc>
                <a:spcPct val="90000"/>
              </a:lnSpc>
            </a:pPr>
            <a:endParaRPr lang="en-US" dirty="0" smtClean="0"/>
          </a:p>
          <a:p>
            <a:pPr eaLnBrk="1" hangingPunct="1">
              <a:lnSpc>
                <a:spcPct val="90000"/>
              </a:lnSpc>
            </a:pPr>
            <a:r>
              <a:rPr lang="en-US" dirty="0" smtClean="0"/>
              <a:t>Ideally, a given intervention would not be delivered in isolation but within a broader network of a community system of supports. </a:t>
            </a:r>
          </a:p>
        </p:txBody>
      </p:sp>
      <p:sp>
        <p:nvSpPr>
          <p:cNvPr id="5" name="Header Placeholder 4"/>
          <p:cNvSpPr>
            <a:spLocks noGrp="1"/>
          </p:cNvSpPr>
          <p:nvPr>
            <p:ph type="hdr" sz="quarter" idx="10"/>
          </p:nvPr>
        </p:nvSpPr>
        <p:spPr/>
        <p:txBody>
          <a:bodyPr/>
          <a:lstStyle/>
          <a:p>
            <a:pPr>
              <a:defRPr/>
            </a:pPr>
            <a:r>
              <a:rPr lang="en-US" dirty="0" smtClean="0">
                <a:solidFill>
                  <a:prstClr val="black"/>
                </a:solidFill>
              </a:rPr>
              <a:t>Anthony Biglan, Ph.D.</a:t>
            </a:r>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300A3B22-DAE6-4F36-8201-FD042DD0B91C}" type="slidenum">
              <a:rPr lang="en-US" smtClean="0">
                <a:solidFill>
                  <a:prstClr val="black"/>
                </a:solidFill>
                <a:latin typeface="Arial" pitchFamily="34" charset="0"/>
              </a:rPr>
              <a:pPr/>
              <a:t>16</a:t>
            </a:fld>
            <a:endParaRPr lang="en-US" dirty="0" smtClean="0">
              <a:solidFill>
                <a:prstClr val="black"/>
              </a:solidFill>
              <a:latin typeface="Arial" pitchFamily="34" charset="0"/>
            </a:endParaRPr>
          </a:p>
        </p:txBody>
      </p:sp>
      <p:sp>
        <p:nvSpPr>
          <p:cNvPr id="72707" name="Rectangle 2"/>
          <p:cNvSpPr>
            <a:spLocks noGrp="1" noRot="1" noChangeAspect="1" noChangeArrowheads="1" noTextEdit="1"/>
          </p:cNvSpPr>
          <p:nvPr>
            <p:ph type="sldImg"/>
          </p:nvPr>
        </p:nvSpPr>
        <p:spPr>
          <a:xfrm>
            <a:off x="1143000" y="685800"/>
            <a:ext cx="4572000" cy="3429000"/>
          </a:xfrm>
          <a:ln/>
        </p:spPr>
      </p:sp>
      <p:sp>
        <p:nvSpPr>
          <p:cNvPr id="7270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1143000" y="685800"/>
            <a:ext cx="4572000" cy="3429000"/>
          </a:xfrm>
          <a:ln/>
        </p:spPr>
      </p:sp>
      <p:sp>
        <p:nvSpPr>
          <p:cNvPr id="78851" name="Notes Placeholder 2"/>
          <p:cNvSpPr>
            <a:spLocks noGrp="1"/>
          </p:cNvSpPr>
          <p:nvPr>
            <p:ph type="body" idx="1"/>
          </p:nvPr>
        </p:nvSpPr>
        <p:spPr>
          <a:noFill/>
          <a:ln/>
        </p:spPr>
        <p:txBody>
          <a:bodyPr/>
          <a:lstStyle/>
          <a:p>
            <a:endParaRPr lang="en-US" smtClean="0"/>
          </a:p>
        </p:txBody>
      </p:sp>
      <p:sp>
        <p:nvSpPr>
          <p:cNvPr id="78852" name="Slide Number Placeholder 3"/>
          <p:cNvSpPr>
            <a:spLocks noGrp="1"/>
          </p:cNvSpPr>
          <p:nvPr>
            <p:ph type="sldNum" sz="quarter" idx="5"/>
          </p:nvPr>
        </p:nvSpPr>
        <p:spPr>
          <a:noFill/>
        </p:spPr>
        <p:txBody>
          <a:bodyPr/>
          <a:lstStyle/>
          <a:p>
            <a:pPr defTabSz="906648"/>
            <a:fld id="{71BD8DC3-8255-4800-AADC-5F8B0EFB87C6}" type="slidenum">
              <a:rPr lang="en-US" smtClean="0">
                <a:solidFill>
                  <a:prstClr val="black"/>
                </a:solidFill>
              </a:rPr>
              <a:pPr defTabSz="906648"/>
              <a:t>17</a:t>
            </a:fld>
            <a:endParaRPr lang="en-US" dirty="0" smtClean="0">
              <a:solidFill>
                <a:prstClr val="black"/>
              </a:solidFill>
            </a:endParaRPr>
          </a:p>
        </p:txBody>
      </p:sp>
      <p:sp>
        <p:nvSpPr>
          <p:cNvPr id="5" name="Header Placeholder 4"/>
          <p:cNvSpPr>
            <a:spLocks noGrp="1"/>
          </p:cNvSpPr>
          <p:nvPr>
            <p:ph type="hdr" sz="quarter" idx="10"/>
          </p:nvPr>
        </p:nvSpPr>
        <p:spPr/>
        <p:txBody>
          <a:bodyPr/>
          <a:lstStyle/>
          <a:p>
            <a:pPr>
              <a:defRPr/>
            </a:pPr>
            <a:r>
              <a:rPr lang="en-US" smtClean="0">
                <a:solidFill>
                  <a:prstClr val="black"/>
                </a:solidFill>
              </a:rPr>
              <a:t>Anthony Biglan, Ph.D.</a:t>
            </a:r>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43000" y="685800"/>
            <a:ext cx="4572000" cy="3429000"/>
          </a:xfrm>
          <a:ln/>
        </p:spPr>
      </p:sp>
      <p:sp>
        <p:nvSpPr>
          <p:cNvPr id="79875" name="Notes Placeholder 2"/>
          <p:cNvSpPr>
            <a:spLocks noGrp="1"/>
          </p:cNvSpPr>
          <p:nvPr>
            <p:ph type="body" idx="1"/>
          </p:nvPr>
        </p:nvSpPr>
        <p:spPr>
          <a:noFill/>
          <a:ln/>
        </p:spPr>
        <p:txBody>
          <a:bodyPr/>
          <a:lstStyle/>
          <a:p>
            <a:endParaRPr lang="en-US" smtClean="0"/>
          </a:p>
        </p:txBody>
      </p:sp>
      <p:sp>
        <p:nvSpPr>
          <p:cNvPr id="79876" name="Slide Number Placeholder 3"/>
          <p:cNvSpPr>
            <a:spLocks noGrp="1"/>
          </p:cNvSpPr>
          <p:nvPr>
            <p:ph type="sldNum" sz="quarter" idx="5"/>
          </p:nvPr>
        </p:nvSpPr>
        <p:spPr>
          <a:noFill/>
        </p:spPr>
        <p:txBody>
          <a:bodyPr/>
          <a:lstStyle/>
          <a:p>
            <a:pPr defTabSz="906648"/>
            <a:fld id="{44B02BB6-BBFD-4938-B8DF-5FF70176D2FF}" type="slidenum">
              <a:rPr lang="en-US" smtClean="0">
                <a:solidFill>
                  <a:prstClr val="black"/>
                </a:solidFill>
              </a:rPr>
              <a:pPr defTabSz="906648"/>
              <a:t>18</a:t>
            </a:fld>
            <a:endParaRPr lang="en-US" dirty="0" smtClean="0">
              <a:solidFill>
                <a:prstClr val="black"/>
              </a:solidFill>
            </a:endParaRPr>
          </a:p>
        </p:txBody>
      </p:sp>
      <p:sp>
        <p:nvSpPr>
          <p:cNvPr id="5" name="Header Placeholder 4"/>
          <p:cNvSpPr>
            <a:spLocks noGrp="1"/>
          </p:cNvSpPr>
          <p:nvPr>
            <p:ph type="hdr" sz="quarter" idx="10"/>
          </p:nvPr>
        </p:nvSpPr>
        <p:spPr/>
        <p:txBody>
          <a:bodyPr/>
          <a:lstStyle/>
          <a:p>
            <a:pPr>
              <a:defRPr/>
            </a:pPr>
            <a:r>
              <a:rPr lang="en-US" smtClean="0">
                <a:solidFill>
                  <a:prstClr val="black"/>
                </a:solidFill>
              </a:rPr>
              <a:t>Anthony Biglan, Ph.D.</a:t>
            </a:r>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pPr defTabSz="902824"/>
            <a:fld id="{9A49C58E-79F1-46FF-BDB1-3250D2659728}" type="slidenum">
              <a:rPr lang="en-US" smtClean="0">
                <a:solidFill>
                  <a:prstClr val="black"/>
                </a:solidFill>
              </a:rPr>
              <a:pPr defTabSz="902824"/>
              <a:t>19</a:t>
            </a:fld>
            <a:endParaRPr lang="en-US" smtClean="0">
              <a:solidFill>
                <a:prstClr val="black"/>
              </a:solidFill>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spcBef>
                <a:spcPct val="0"/>
              </a:spcBef>
            </a:pPr>
            <a:endParaRPr lang="en-US" smtClean="0"/>
          </a:p>
        </p:txBody>
      </p:sp>
      <p:sp>
        <p:nvSpPr>
          <p:cNvPr id="5" name="Header Placeholder 4"/>
          <p:cNvSpPr>
            <a:spLocks noGrp="1"/>
          </p:cNvSpPr>
          <p:nvPr>
            <p:ph type="hdr" sz="quarter" idx="10"/>
          </p:nvPr>
        </p:nvSpPr>
        <p:spPr/>
        <p:txBody>
          <a:bodyPr/>
          <a:lstStyle/>
          <a:p>
            <a:pPr>
              <a:defRPr/>
            </a:pPr>
            <a:r>
              <a:rPr lang="en-US" smtClean="0">
                <a:solidFill>
                  <a:prstClr val="black"/>
                </a:solidFill>
              </a:rPr>
              <a:t>Anthony Biglan, Ph.D.</a:t>
            </a:r>
            <a:endParaRPr lang="en-US">
              <a:solidFill>
                <a:prstClr val="black"/>
              </a:solidFill>
            </a:endParaRPr>
          </a:p>
        </p:txBody>
      </p:sp>
      <p:sp>
        <p:nvSpPr>
          <p:cNvPr id="6" name="Date Placeholder 5"/>
          <p:cNvSpPr>
            <a:spLocks noGrp="1"/>
          </p:cNvSpPr>
          <p:nvPr>
            <p:ph type="dt" idx="11"/>
          </p:nvPr>
        </p:nvSpPr>
        <p:spPr/>
        <p:txBody>
          <a:bodyPr/>
          <a:lstStyle/>
          <a:p>
            <a:pPr>
              <a:defRPr/>
            </a:pPr>
            <a:r>
              <a:rPr lang="en-US" smtClean="0">
                <a:solidFill>
                  <a:prstClr val="black"/>
                </a:solidFill>
              </a:rPr>
              <a:t>April 14, 2009</a:t>
            </a:r>
            <a:endParaRPr lang="en-US">
              <a:solidFill>
                <a:prstClr val="black"/>
              </a:solidFill>
            </a:endParaRPr>
          </a:p>
        </p:txBody>
      </p:sp>
      <p:sp>
        <p:nvSpPr>
          <p:cNvPr id="7" name="Footer Placeholder 6"/>
          <p:cNvSpPr>
            <a:spLocks noGrp="1"/>
          </p:cNvSpPr>
          <p:nvPr>
            <p:ph type="ftr" sz="quarter" idx="12"/>
          </p:nvPr>
        </p:nvSpPr>
        <p:spPr/>
        <p:txBody>
          <a:bodyPr/>
          <a:lstStyle/>
          <a:p>
            <a:pPr>
              <a:defRPr/>
            </a:pPr>
            <a:r>
              <a:rPr lang="en-US" smtClean="0">
                <a:solidFill>
                  <a:prstClr val="black"/>
                </a:solidFill>
              </a:rPr>
              <a:t>Presentation to Center for Substance Abuse Prevention</a:t>
            </a:r>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pitchFamily="-106" charset="-128"/>
              </a:defRPr>
            </a:lvl1pPr>
            <a:lvl2pPr marL="739816" indent="-284545">
              <a:defRPr sz="2400" b="1">
                <a:solidFill>
                  <a:schemeClr val="tx1"/>
                </a:solidFill>
                <a:latin typeface="Arial" charset="0"/>
                <a:ea typeface="ＭＳ Ｐゴシック" pitchFamily="-106" charset="-128"/>
              </a:defRPr>
            </a:lvl2pPr>
            <a:lvl3pPr marL="1138178" indent="-227636">
              <a:defRPr sz="2400" b="1">
                <a:solidFill>
                  <a:schemeClr val="tx1"/>
                </a:solidFill>
                <a:latin typeface="Arial" charset="0"/>
                <a:ea typeface="ＭＳ Ｐゴシック" pitchFamily="-106" charset="-128"/>
              </a:defRPr>
            </a:lvl3pPr>
            <a:lvl4pPr marL="1593449" indent="-227636">
              <a:defRPr sz="2400" b="1">
                <a:solidFill>
                  <a:schemeClr val="tx1"/>
                </a:solidFill>
                <a:latin typeface="Arial" charset="0"/>
                <a:ea typeface="ＭＳ Ｐゴシック" pitchFamily="-106" charset="-128"/>
              </a:defRPr>
            </a:lvl4pPr>
            <a:lvl5pPr marL="2048720" indent="-227636">
              <a:defRPr sz="2400" b="1">
                <a:solidFill>
                  <a:schemeClr val="tx1"/>
                </a:solidFill>
                <a:latin typeface="Arial" charset="0"/>
                <a:ea typeface="ＭＳ Ｐゴシック" pitchFamily="-106" charset="-128"/>
              </a:defRPr>
            </a:lvl5pPr>
            <a:lvl6pPr marL="2503992" indent="-227636" algn="ctr" eaLnBrk="0" fontAlgn="base" hangingPunct="0">
              <a:spcBef>
                <a:spcPct val="0"/>
              </a:spcBef>
              <a:spcAft>
                <a:spcPct val="0"/>
              </a:spcAft>
              <a:defRPr sz="2400" b="1">
                <a:solidFill>
                  <a:schemeClr val="tx1"/>
                </a:solidFill>
                <a:latin typeface="Arial" charset="0"/>
                <a:ea typeface="ＭＳ Ｐゴシック" pitchFamily="-106" charset="-128"/>
              </a:defRPr>
            </a:lvl6pPr>
            <a:lvl7pPr marL="2959263" indent="-227636" algn="ctr" eaLnBrk="0" fontAlgn="base" hangingPunct="0">
              <a:spcBef>
                <a:spcPct val="0"/>
              </a:spcBef>
              <a:spcAft>
                <a:spcPct val="0"/>
              </a:spcAft>
              <a:defRPr sz="2400" b="1">
                <a:solidFill>
                  <a:schemeClr val="tx1"/>
                </a:solidFill>
                <a:latin typeface="Arial" charset="0"/>
                <a:ea typeface="ＭＳ Ｐゴシック" pitchFamily="-106" charset="-128"/>
              </a:defRPr>
            </a:lvl7pPr>
            <a:lvl8pPr marL="3414534" indent="-227636" algn="ctr" eaLnBrk="0" fontAlgn="base" hangingPunct="0">
              <a:spcBef>
                <a:spcPct val="0"/>
              </a:spcBef>
              <a:spcAft>
                <a:spcPct val="0"/>
              </a:spcAft>
              <a:defRPr sz="2400" b="1">
                <a:solidFill>
                  <a:schemeClr val="tx1"/>
                </a:solidFill>
                <a:latin typeface="Arial" charset="0"/>
                <a:ea typeface="ＭＳ Ｐゴシック" pitchFamily="-106" charset="-128"/>
              </a:defRPr>
            </a:lvl8pPr>
            <a:lvl9pPr marL="3869805" indent="-227636" algn="ctr" eaLnBrk="0" fontAlgn="base" hangingPunct="0">
              <a:spcBef>
                <a:spcPct val="0"/>
              </a:spcBef>
              <a:spcAft>
                <a:spcPct val="0"/>
              </a:spcAft>
              <a:defRPr sz="2400" b="1">
                <a:solidFill>
                  <a:schemeClr val="tx1"/>
                </a:solidFill>
                <a:latin typeface="Arial" charset="0"/>
                <a:ea typeface="ＭＳ Ｐゴシック" pitchFamily="-106" charset="-128"/>
              </a:defRPr>
            </a:lvl9pPr>
          </a:lstStyle>
          <a:p>
            <a:fld id="{9BE2FB80-E1E8-4365-8FD2-A2FF0506F125}" type="slidenum">
              <a:rPr lang="en-US" sz="1200">
                <a:solidFill>
                  <a:prstClr val="black"/>
                </a:solidFill>
              </a:rPr>
              <a:pPr/>
              <a:t>20</a:t>
            </a:fld>
            <a:endParaRPr lang="en-US" sz="1200">
              <a:solidFill>
                <a:prstClr val="black"/>
              </a:solidFill>
            </a:endParaRPr>
          </a:p>
        </p:txBody>
      </p:sp>
      <p:sp>
        <p:nvSpPr>
          <p:cNvPr id="51203" name="Rectangle 2"/>
          <p:cNvSpPr>
            <a:spLocks noGrp="1" noRot="1" noChangeAspect="1" noChangeArrowheads="1" noTextEdit="1"/>
          </p:cNvSpPr>
          <p:nvPr>
            <p:ph type="sldImg"/>
          </p:nvPr>
        </p:nvSpPr>
        <p:spPr>
          <a:solidFill>
            <a:srgbClr val="FFFFFF"/>
          </a:solidFill>
          <a:ln/>
        </p:spPr>
      </p:sp>
      <p:sp>
        <p:nvSpPr>
          <p:cNvPr id="5120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pitchFamily="-106" charset="0"/>
              <a:ea typeface="ＭＳ Ｐゴシック" pitchFamily="-106"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promiseneighborhoods.org/"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charset="0"/>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dirty="0">
              <a:solidFill>
                <a:srgbClr val="000000"/>
              </a:solidFill>
              <a:latin typeface="Arial" charset="0"/>
            </a:endParaRPr>
          </a:p>
        </p:txBody>
      </p:sp>
      <p:sp>
        <p:nvSpPr>
          <p:cNvPr id="6" name="TextBox 5"/>
          <p:cNvSpPr txBox="1"/>
          <p:nvPr userDrawn="1"/>
        </p:nvSpPr>
        <p:spPr>
          <a:xfrm>
            <a:off x="457200" y="6367463"/>
            <a:ext cx="3505200" cy="307975"/>
          </a:xfrm>
          <a:prstGeom prst="rect">
            <a:avLst/>
          </a:prstGeom>
          <a:noFill/>
        </p:spPr>
        <p:txBody>
          <a:bodyPr>
            <a:spAutoFit/>
          </a:bodyPr>
          <a:lstStyle/>
          <a:p>
            <a:pPr fontAlgn="base">
              <a:spcBef>
                <a:spcPct val="0"/>
              </a:spcBef>
              <a:spcAft>
                <a:spcPct val="0"/>
              </a:spcAft>
              <a:defRPr/>
            </a:pPr>
            <a:r>
              <a:rPr lang="en-US" sz="1400" b="1" dirty="0">
                <a:solidFill>
                  <a:srgbClr val="000000"/>
                </a:solidFill>
                <a:latin typeface="Arial" charset="0"/>
                <a:hlinkClick r:id="rId2"/>
              </a:rPr>
              <a:t>www.promiseneighborhoods.org</a:t>
            </a:r>
            <a:r>
              <a:rPr lang="en-US" sz="1400" b="1" dirty="0">
                <a:solidFill>
                  <a:srgbClr val="000000"/>
                </a:solidFill>
                <a:latin typeface="Arial" charset="0"/>
              </a:rPr>
              <a:t> </a:t>
            </a:r>
          </a:p>
        </p:txBody>
      </p:sp>
      <p:pic>
        <p:nvPicPr>
          <p:cNvPr id="7" name="Picture 13" descr="New_PNRC_logo.jpg"/>
          <p:cNvPicPr>
            <a:picLocks/>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077075" y="5486400"/>
            <a:ext cx="167322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8" name="Rectangle 2"/>
          <p:cNvSpPr>
            <a:spLocks noGrp="1" noChangeArrowheads="1"/>
          </p:cNvSpPr>
          <p:nvPr>
            <p:ph type="ctrTitle"/>
          </p:nvPr>
        </p:nvSpPr>
        <p:spPr>
          <a:xfrm>
            <a:off x="914400" y="1524000"/>
            <a:ext cx="7623175" cy="1752600"/>
          </a:xfrm>
        </p:spPr>
        <p:txBody>
          <a:bodyPr/>
          <a:lstStyle>
            <a:lvl1pPr algn="l" rtl="0" eaLnBrk="0" fontAlgn="base" hangingPunct="0">
              <a:spcBef>
                <a:spcPct val="0"/>
              </a:spcBef>
              <a:spcAft>
                <a:spcPct val="0"/>
              </a:spcAft>
              <a:defRPr lang="en-US" altLang="en-US" sz="4800" dirty="0">
                <a:solidFill>
                  <a:srgbClr val="11941C"/>
                </a:solidFill>
                <a:effectLst>
                  <a:outerShdw blurRad="38100" dist="38100" dir="2700000" algn="tl">
                    <a:srgbClr val="000000">
                      <a:alpha val="43137"/>
                    </a:srgbClr>
                  </a:outerShdw>
                </a:effectLst>
                <a:latin typeface="+mj-lt"/>
                <a:ea typeface="+mj-ea"/>
                <a:cs typeface="+mj-cs"/>
              </a:defRPr>
            </a:lvl1pPr>
          </a:lstStyle>
          <a:p>
            <a:r>
              <a:rPr lang="en-US" altLang="en-US" smtClean="0"/>
              <a:t>Click to edit Master title style</a:t>
            </a:r>
            <a:endParaRPr lang="en-US" altLang="en-US" dirty="0"/>
          </a:p>
        </p:txBody>
      </p:sp>
      <p:sp>
        <p:nvSpPr>
          <p:cNvPr id="86019" name="Rectangle 3"/>
          <p:cNvSpPr>
            <a:spLocks noGrp="1" noChangeArrowheads="1"/>
          </p:cNvSpPr>
          <p:nvPr>
            <p:ph type="subTitle" idx="1"/>
          </p:nvPr>
        </p:nvSpPr>
        <p:spPr>
          <a:xfrm>
            <a:off x="1981200" y="3962400"/>
            <a:ext cx="6553200" cy="1752600"/>
          </a:xfrm>
        </p:spPr>
        <p:txBody>
          <a:bodyPr/>
          <a:lstStyle>
            <a:lvl1pPr marL="0" indent="0">
              <a:buFont typeface="Wingdings" pitchFamily="1" charset="2"/>
              <a:buNone/>
              <a:defRPr sz="2800"/>
            </a:lvl1pPr>
          </a:lstStyle>
          <a:p>
            <a:r>
              <a:rPr lang="en-US" altLang="en-US" smtClean="0"/>
              <a:t>Click to edit Master subtitle style</a:t>
            </a:r>
            <a:endParaRPr lang="en-US" altLang="en-US" dirty="0"/>
          </a:p>
        </p:txBody>
      </p:sp>
      <p:sp>
        <p:nvSpPr>
          <p:cNvPr id="8"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en-US"/>
          </a:p>
        </p:txBody>
      </p:sp>
    </p:spTree>
    <p:extLst>
      <p:ext uri="{BB962C8B-B14F-4D97-AF65-F5344CB8AC3E}">
        <p14:creationId xmlns:p14="http://schemas.microsoft.com/office/powerpoint/2010/main" val="2742073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0" descr="New_PNRC_logo.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77075" y="5486400"/>
            <a:ext cx="16764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l" rtl="0" eaLnBrk="1" fontAlgn="base" hangingPunct="1">
              <a:spcBef>
                <a:spcPct val="0"/>
              </a:spcBef>
              <a:spcAft>
                <a:spcPct val="0"/>
              </a:spcAft>
              <a:defRPr lang="en-US" sz="4000" dirty="0">
                <a:solidFill>
                  <a:srgbClr val="11941C"/>
                </a:solidFill>
                <a:effectLst>
                  <a:outerShdw blurRad="38100" dist="38100" dir="2700000" algn="tl">
                    <a:srgbClr val="000000">
                      <a:alpha val="43137"/>
                    </a:srgbClr>
                  </a:outerShdw>
                </a:effectLst>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lang="en-US" sz="2800" dirty="0" smtClean="0">
                <a:solidFill>
                  <a:srgbClr val="0F56F4"/>
                </a:solidFill>
                <a:latin typeface="+mn-lt"/>
                <a:ea typeface="ＭＳ Ｐゴシック" pitchFamily="-111" charset="-128"/>
                <a:cs typeface="+mn-cs"/>
              </a:defRPr>
            </a:lvl1pPr>
            <a:lvl2pPr>
              <a:defRPr lang="en-US" sz="2400" dirty="0" smtClean="0">
                <a:solidFill>
                  <a:srgbClr val="0F56F4"/>
                </a:solidFill>
                <a:latin typeface="+mn-lt"/>
                <a:ea typeface="ＭＳ Ｐゴシック" pitchFamily="-111" charset="-128"/>
                <a:cs typeface="+mn-cs"/>
              </a:defRPr>
            </a:lvl2pPr>
            <a:lvl3pPr>
              <a:defRPr lang="en-US" sz="2000" dirty="0" smtClean="0">
                <a:solidFill>
                  <a:srgbClr val="0F56F4"/>
                </a:solidFill>
                <a:latin typeface="+mn-lt"/>
                <a:ea typeface="ＭＳ Ｐゴシック" pitchFamily="-111" charset="-128"/>
                <a:cs typeface="+mn-cs"/>
              </a:defRPr>
            </a:lvl3pPr>
            <a:lvl4pPr>
              <a:defRPr lang="en-US" sz="1800" dirty="0" smtClean="0">
                <a:solidFill>
                  <a:srgbClr val="0F56F4"/>
                </a:solidFill>
                <a:latin typeface="+mn-lt"/>
                <a:ea typeface="ＭＳ Ｐゴシック" pitchFamily="-111" charset="-128"/>
                <a:cs typeface="+mn-cs"/>
              </a:defRPr>
            </a:lvl4pPr>
            <a:lvl5pPr>
              <a:defRPr lang="en-US" sz="1800" dirty="0" smtClean="0">
                <a:solidFill>
                  <a:srgbClr val="0F56F4"/>
                </a:solidFill>
                <a:latin typeface="+mn-lt"/>
                <a:ea typeface="ＭＳ Ｐゴシック" pitchFamily="-111" charset="-128"/>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403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pic>
        <p:nvPicPr>
          <p:cNvPr id="4" name="Picture 10" descr="New_PNRC_logo.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77075" y="5486400"/>
            <a:ext cx="16764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7282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92558DE-F898-4ED9-B65B-8501200747E9}" type="slidenum">
              <a:rPr lang="en-US"/>
              <a:pPr/>
              <a:t>‹#›</a:t>
            </a:fld>
            <a:endParaRPr lang="en-US"/>
          </a:p>
        </p:txBody>
      </p:sp>
    </p:spTree>
    <p:extLst>
      <p:ext uri="{BB962C8B-B14F-4D97-AF65-F5344CB8AC3E}">
        <p14:creationId xmlns:p14="http://schemas.microsoft.com/office/powerpoint/2010/main" val="2954701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9D01CE6-0368-4006-97AA-844AC7919C46}" type="slidenum">
              <a:rPr lang="en-US"/>
              <a:pPr/>
              <a:t>‹#›</a:t>
            </a:fld>
            <a:endParaRPr lang="en-US"/>
          </a:p>
        </p:txBody>
      </p:sp>
    </p:spTree>
    <p:extLst>
      <p:ext uri="{BB962C8B-B14F-4D97-AF65-F5344CB8AC3E}">
        <p14:creationId xmlns:p14="http://schemas.microsoft.com/office/powerpoint/2010/main" val="636757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30725"/>
          </a:xfrm>
        </p:spPr>
        <p:txBody>
          <a:bodyPr/>
          <a:lstStyle/>
          <a:p>
            <a:pPr lvl="0"/>
            <a:endParaRPr lang="en-US" noProof="0" smtClean="0"/>
          </a:p>
        </p:txBody>
      </p:sp>
      <p:sp>
        <p:nvSpPr>
          <p:cNvPr id="4" name="Footer Placeholder 3"/>
          <p:cNvSpPr>
            <a:spLocks noGrp="1"/>
          </p:cNvSpPr>
          <p:nvPr>
            <p:ph type="ftr" sz="quarter" idx="10"/>
          </p:nvPr>
        </p:nvSpPr>
        <p:spPr>
          <a:xfrm>
            <a:off x="3124200" y="6248400"/>
            <a:ext cx="2895600" cy="457200"/>
          </a:xfrm>
        </p:spPr>
        <p:txBody>
          <a:bodyPr/>
          <a:lstStyle>
            <a:lvl1pPr>
              <a:defRPr/>
            </a:lvl1pPr>
          </a:lstStyle>
          <a:p>
            <a:pPr>
              <a:defRPr/>
            </a:pPr>
            <a:endParaRPr lang="en-US" altLang="en-US"/>
          </a:p>
        </p:txBody>
      </p:sp>
      <p:sp>
        <p:nvSpPr>
          <p:cNvPr id="5" name="Slide Number Placeholder 4"/>
          <p:cNvSpPr>
            <a:spLocks noGrp="1"/>
          </p:cNvSpPr>
          <p:nvPr>
            <p:ph type="sldNum" sz="quarter" idx="11"/>
          </p:nvPr>
        </p:nvSpPr>
        <p:spPr>
          <a:xfrm>
            <a:off x="304800" y="6248400"/>
            <a:ext cx="838200" cy="457200"/>
          </a:xfrm>
        </p:spPr>
        <p:txBody>
          <a:bodyPr/>
          <a:lstStyle>
            <a:lvl1pPr>
              <a:defRPr/>
            </a:lvl1pPr>
          </a:lstStyle>
          <a:p>
            <a:pPr>
              <a:defRPr/>
            </a:pPr>
            <a:fld id="{1245E69E-E2AD-4B20-B2C9-D1B845BB9581}" type="slidenum">
              <a:rPr lang="en-US" altLang="en-US"/>
              <a:pPr>
                <a:defRPr/>
              </a:pPr>
              <a:t>‹#›</a:t>
            </a:fld>
            <a:endParaRPr lang="en-US" altLang="en-US"/>
          </a:p>
        </p:txBody>
      </p:sp>
    </p:spTree>
    <p:extLst>
      <p:ext uri="{BB962C8B-B14F-4D97-AF65-F5344CB8AC3E}">
        <p14:creationId xmlns:p14="http://schemas.microsoft.com/office/powerpoint/2010/main" val="137480045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4996"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 charset="0"/>
              </a:defRPr>
            </a:lvl1pPr>
          </a:lstStyle>
          <a:p>
            <a:pPr fontAlgn="base">
              <a:spcBef>
                <a:spcPct val="0"/>
              </a:spcBef>
              <a:spcAft>
                <a:spcPct val="0"/>
              </a:spcAft>
              <a:defRPr/>
            </a:pPr>
            <a:endParaRPr lang="en-US" altLang="en-US"/>
          </a:p>
        </p:txBody>
      </p:sp>
      <p:sp>
        <p:nvSpPr>
          <p:cNvPr id="849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600">
                <a:solidFill>
                  <a:srgbClr val="000000"/>
                </a:solidFill>
                <a:latin typeface="Garamond" pitchFamily="1" charset="0"/>
              </a:defRPr>
            </a:lvl1pPr>
          </a:lstStyle>
          <a:p>
            <a:pPr fontAlgn="base">
              <a:spcBef>
                <a:spcPct val="0"/>
              </a:spcBef>
              <a:spcAft>
                <a:spcPct val="0"/>
              </a:spcAft>
              <a:defRPr/>
            </a:pPr>
            <a:endParaRPr lang="en-US" altLang="en-US"/>
          </a:p>
        </p:txBody>
      </p:sp>
      <p:sp>
        <p:nvSpPr>
          <p:cNvPr id="84998"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rgbClr val="000000"/>
                </a:solidFill>
                <a:latin typeface="Garamond" pitchFamily="1" charset="0"/>
              </a:defRPr>
            </a:lvl1pPr>
          </a:lstStyle>
          <a:p>
            <a:pPr fontAlgn="base">
              <a:spcBef>
                <a:spcPct val="0"/>
              </a:spcBef>
              <a:spcAft>
                <a:spcPct val="0"/>
              </a:spcAft>
              <a:defRPr/>
            </a:pPr>
            <a:fld id="{6326C988-EF6F-4809-A5E2-2CB079A262EF}" type="slidenum">
              <a:rPr lang="en-US" altLang="en-US"/>
              <a:pPr fontAlgn="base">
                <a:spcBef>
                  <a:spcPct val="0"/>
                </a:spcBef>
                <a:spcAft>
                  <a:spcPct val="0"/>
                </a:spcAft>
                <a:defRPr/>
              </a:pPr>
              <a:t>‹#›</a:t>
            </a:fld>
            <a:endParaRPr lang="en-US" altLang="en-US"/>
          </a:p>
        </p:txBody>
      </p:sp>
      <p:sp>
        <p:nvSpPr>
          <p:cNvPr id="84999"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charset="0"/>
            </a:endParaRPr>
          </a:p>
        </p:txBody>
      </p:sp>
      <p:sp>
        <p:nvSpPr>
          <p:cNvPr id="85000"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charset="0"/>
            </a:endParaRPr>
          </a:p>
        </p:txBody>
      </p:sp>
      <p:pic>
        <p:nvPicPr>
          <p:cNvPr id="1033" name="Picture 4" descr="Logo_Blu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10400" y="5697538"/>
            <a:ext cx="1819275"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92054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Lst>
  <p:timing>
    <p:tnLst>
      <p:par>
        <p:cTn id="1" dur="indefinite" restart="never" nodeType="tmRoot"/>
      </p:par>
    </p:tnLst>
  </p:timing>
  <p:hf hd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ill Sans MT" pitchFamily="34" charset="0"/>
        </a:defRPr>
      </a:lvl2pPr>
      <a:lvl3pPr algn="l" rtl="0" eaLnBrk="0" fontAlgn="base" hangingPunct="0">
        <a:spcBef>
          <a:spcPct val="0"/>
        </a:spcBef>
        <a:spcAft>
          <a:spcPct val="0"/>
        </a:spcAft>
        <a:defRPr sz="4200">
          <a:solidFill>
            <a:schemeClr val="tx2"/>
          </a:solidFill>
          <a:latin typeface="Gill Sans MT" pitchFamily="34" charset="0"/>
        </a:defRPr>
      </a:lvl3pPr>
      <a:lvl4pPr algn="l" rtl="0" eaLnBrk="0" fontAlgn="base" hangingPunct="0">
        <a:spcBef>
          <a:spcPct val="0"/>
        </a:spcBef>
        <a:spcAft>
          <a:spcPct val="0"/>
        </a:spcAft>
        <a:defRPr sz="4200">
          <a:solidFill>
            <a:schemeClr val="tx2"/>
          </a:solidFill>
          <a:latin typeface="Gill Sans MT" pitchFamily="34" charset="0"/>
        </a:defRPr>
      </a:lvl4pPr>
      <a:lvl5pPr algn="l" rtl="0" eaLnBrk="0" fontAlgn="base" hangingPunct="0">
        <a:spcBef>
          <a:spcPct val="0"/>
        </a:spcBef>
        <a:spcAft>
          <a:spcPct val="0"/>
        </a:spcAft>
        <a:defRPr sz="4200">
          <a:solidFill>
            <a:schemeClr val="tx2"/>
          </a:solidFill>
          <a:latin typeface="Gill Sans MT" pitchFamily="34" charset="0"/>
        </a:defRPr>
      </a:lvl5pPr>
      <a:lvl6pPr marL="457200" algn="l" rtl="0" eaLnBrk="1" fontAlgn="base" hangingPunct="1">
        <a:spcBef>
          <a:spcPct val="0"/>
        </a:spcBef>
        <a:spcAft>
          <a:spcPct val="0"/>
        </a:spcAft>
        <a:defRPr sz="4200">
          <a:solidFill>
            <a:schemeClr val="tx2"/>
          </a:solidFill>
          <a:latin typeface="Gill Sans MT" pitchFamily="34" charset="0"/>
        </a:defRPr>
      </a:lvl6pPr>
      <a:lvl7pPr marL="914400" algn="l" rtl="0" eaLnBrk="1" fontAlgn="base" hangingPunct="1">
        <a:spcBef>
          <a:spcPct val="0"/>
        </a:spcBef>
        <a:spcAft>
          <a:spcPct val="0"/>
        </a:spcAft>
        <a:defRPr sz="4200">
          <a:solidFill>
            <a:schemeClr val="tx2"/>
          </a:solidFill>
          <a:latin typeface="Gill Sans MT" pitchFamily="34" charset="0"/>
        </a:defRPr>
      </a:lvl7pPr>
      <a:lvl8pPr marL="1371600" algn="l" rtl="0" eaLnBrk="1" fontAlgn="base" hangingPunct="1">
        <a:spcBef>
          <a:spcPct val="0"/>
        </a:spcBef>
        <a:spcAft>
          <a:spcPct val="0"/>
        </a:spcAft>
        <a:defRPr sz="4200">
          <a:solidFill>
            <a:schemeClr val="tx2"/>
          </a:solidFill>
          <a:latin typeface="Gill Sans MT" pitchFamily="34" charset="0"/>
        </a:defRPr>
      </a:lvl8pPr>
      <a:lvl9pPr marL="1828800" algn="l" rtl="0" eaLnBrk="1" fontAlgn="base" hangingPunct="1">
        <a:spcBef>
          <a:spcPct val="0"/>
        </a:spcBef>
        <a:spcAft>
          <a:spcPct val="0"/>
        </a:spcAft>
        <a:defRPr sz="4200">
          <a:solidFill>
            <a:schemeClr val="tx2"/>
          </a:solidFill>
          <a:latin typeface="Gill Sans MT" pitchFamily="34"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1"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1"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1"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1"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ony@ori.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dde@paxis.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9.emf"/><Relationship Id="rId5" Type="http://schemas.openxmlformats.org/officeDocument/2006/relationships/oleObject" Target="../embeddings/oleObject2.bin"/><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www.pubmed.gov"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image" Target="../media/image20.emf"/></Relationships>
</file>

<file path=ppt/slides/_rels/slide27.xml.rels><?xml version="1.0" encoding="UTF-8" standalone="yes"?>
<Relationships xmlns="http://schemas.openxmlformats.org/package/2006/relationships"><Relationship Id="rId3" Type="http://schemas.openxmlformats.org/officeDocument/2006/relationships/hyperlink" Target="http://promiseneighborhoods.org/policies/"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vmlDrawing" Target="../drawings/vmlDrawing3.vml"/><Relationship Id="rId5" Type="http://schemas.openxmlformats.org/officeDocument/2006/relationships/image" Target="../media/image23.wmf"/><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24.emf"/><Relationship Id="rId4" Type="http://schemas.openxmlformats.org/officeDocument/2006/relationships/oleObject" Target="../embeddings/oleObject4.bin"/></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8.e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371600"/>
            <a:ext cx="7623175" cy="2286000"/>
          </a:xfrm>
        </p:spPr>
        <p:txBody>
          <a:bodyPr/>
          <a:lstStyle/>
          <a:p>
            <a:r>
              <a:rPr lang="en-US" sz="3600" dirty="0" smtClean="0">
                <a:solidFill>
                  <a:srgbClr val="00B050"/>
                </a:solidFill>
              </a:rPr>
              <a:t>A Contextual Behavioral Science Framework for Intentional Cultural Change</a:t>
            </a:r>
            <a:endParaRPr lang="en-US" sz="3600" dirty="0">
              <a:solidFill>
                <a:srgbClr val="00B050"/>
              </a:solidFill>
            </a:endParaRPr>
          </a:p>
        </p:txBody>
      </p:sp>
      <p:sp>
        <p:nvSpPr>
          <p:cNvPr id="3" name="Subtitle 2"/>
          <p:cNvSpPr>
            <a:spLocks noGrp="1"/>
          </p:cNvSpPr>
          <p:nvPr>
            <p:ph type="subTitle" idx="1"/>
          </p:nvPr>
        </p:nvSpPr>
        <p:spPr/>
        <p:txBody>
          <a:bodyPr/>
          <a:lstStyle/>
          <a:p>
            <a:r>
              <a:rPr lang="en-US" sz="3200" dirty="0" smtClean="0">
                <a:solidFill>
                  <a:srgbClr val="0070C0"/>
                </a:solidFill>
              </a:rPr>
              <a:t>Anthony Biglan</a:t>
            </a:r>
            <a:r>
              <a:rPr lang="en-US" sz="3200" dirty="0" smtClean="0"/>
              <a:t>, </a:t>
            </a:r>
            <a:r>
              <a:rPr lang="en-US" sz="3200" dirty="0"/>
              <a:t>t</a:t>
            </a:r>
            <a:r>
              <a:rPr lang="en-US" sz="3200" dirty="0" smtClean="0">
                <a:hlinkClick r:id="rId3"/>
              </a:rPr>
              <a:t>ony@ori.org</a:t>
            </a:r>
            <a:endParaRPr lang="en-US" sz="3200" dirty="0" smtClean="0"/>
          </a:p>
          <a:p>
            <a:r>
              <a:rPr lang="en-US" sz="3200" dirty="0" smtClean="0">
                <a:solidFill>
                  <a:srgbClr val="0070C0"/>
                </a:solidFill>
              </a:rPr>
              <a:t>Dennis Embry</a:t>
            </a:r>
            <a:r>
              <a:rPr lang="en-US" sz="3200" dirty="0"/>
              <a:t>,  </a:t>
            </a:r>
            <a:r>
              <a:rPr lang="en-US" sz="3200" dirty="0" smtClean="0">
                <a:hlinkClick r:id="rId4"/>
              </a:rPr>
              <a:t>dde@paxis.org</a:t>
            </a:r>
            <a:r>
              <a:rPr lang="en-US" sz="3200" dirty="0" smtClean="0"/>
              <a:t> </a:t>
            </a:r>
          </a:p>
        </p:txBody>
      </p:sp>
    </p:spTree>
    <p:extLst>
      <p:ext uri="{BB962C8B-B14F-4D97-AF65-F5344CB8AC3E}">
        <p14:creationId xmlns:p14="http://schemas.microsoft.com/office/powerpoint/2010/main" val="2410343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Value of Prosociality for the Group</a:t>
            </a:r>
            <a:endParaRPr lang="en-US" dirty="0"/>
          </a:p>
        </p:txBody>
      </p:sp>
      <p:sp>
        <p:nvSpPr>
          <p:cNvPr id="3" name="Content Placeholder 2"/>
          <p:cNvSpPr>
            <a:spLocks noGrp="1"/>
          </p:cNvSpPr>
          <p:nvPr>
            <p:ph idx="1"/>
          </p:nvPr>
        </p:nvSpPr>
        <p:spPr/>
        <p:txBody>
          <a:bodyPr/>
          <a:lstStyle/>
          <a:p>
            <a:r>
              <a:rPr lang="en-US" dirty="0" smtClean="0"/>
              <a:t>Cooperative </a:t>
            </a:r>
            <a:r>
              <a:rPr lang="en-US" dirty="0"/>
              <a:t>groups can out-compete groups with few prosocial members </a:t>
            </a:r>
            <a:r>
              <a:rPr lang="en-US" sz="1600" dirty="0"/>
              <a:t>(Henrich, 2004; Kasser, 2004; Sober &amp; Wilson, 1998; Wilson et al., 2013)</a:t>
            </a:r>
            <a:r>
              <a:rPr lang="en-US" dirty="0"/>
              <a:t>. </a:t>
            </a:r>
            <a:endParaRPr lang="en-US" dirty="0" smtClean="0"/>
          </a:p>
          <a:p>
            <a:r>
              <a:rPr lang="en-US" dirty="0" smtClean="0"/>
              <a:t>Prosocial </a:t>
            </a:r>
            <a:r>
              <a:rPr lang="en-US" dirty="0"/>
              <a:t>individuals contribute more to their communities </a:t>
            </a:r>
            <a:r>
              <a:rPr lang="en-US" sz="1600" dirty="0"/>
              <a:t>(Wilson &amp; O’Brien, 2009). </a:t>
            </a:r>
            <a:endParaRPr lang="en-US" sz="1600" dirty="0" smtClean="0"/>
          </a:p>
          <a:p>
            <a:r>
              <a:rPr lang="en-US" dirty="0" smtClean="0"/>
              <a:t>Countries </a:t>
            </a:r>
            <a:r>
              <a:rPr lang="en-US" dirty="0"/>
              <a:t>with a higher proportion of people endorsing prosocial values are higher on measures of children’s wellbeing, provide better maternal leave benefits, advertise less to children, and emit less C0</a:t>
            </a:r>
            <a:r>
              <a:rPr lang="en-US" baseline="30000" dirty="0"/>
              <a:t>2</a:t>
            </a:r>
            <a:r>
              <a:rPr lang="en-US" dirty="0"/>
              <a:t> </a:t>
            </a:r>
            <a:r>
              <a:rPr lang="en-US" sz="1600" dirty="0"/>
              <a:t>(Kasser, 2002)</a:t>
            </a:r>
          </a:p>
        </p:txBody>
      </p:sp>
    </p:spTree>
    <p:extLst>
      <p:ext uri="{BB962C8B-B14F-4D97-AF65-F5344CB8AC3E}">
        <p14:creationId xmlns:p14="http://schemas.microsoft.com/office/powerpoint/2010/main" val="36327425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Antisocial Behavior and Related Problems </a:t>
            </a:r>
            <a:endParaRPr lang="en-US" dirty="0"/>
          </a:p>
        </p:txBody>
      </p:sp>
      <p:sp>
        <p:nvSpPr>
          <p:cNvPr id="3" name="Content Placeholder 2"/>
          <p:cNvSpPr>
            <a:spLocks noGrp="1"/>
          </p:cNvSpPr>
          <p:nvPr>
            <p:ph idx="1"/>
          </p:nvPr>
        </p:nvSpPr>
        <p:spPr>
          <a:xfrm>
            <a:off x="533400" y="1828800"/>
            <a:ext cx="8229600" cy="4530725"/>
          </a:xfrm>
        </p:spPr>
        <p:txBody>
          <a:bodyPr/>
          <a:lstStyle/>
          <a:p>
            <a:r>
              <a:rPr lang="en-US" dirty="0" smtClean="0"/>
              <a:t>Directly anti-social: aggression, homicide, theft, fraud</a:t>
            </a:r>
          </a:p>
          <a:p>
            <a:r>
              <a:rPr lang="en-US" dirty="0" smtClean="0"/>
              <a:t>Risky sexual behavior </a:t>
            </a:r>
          </a:p>
          <a:p>
            <a:r>
              <a:rPr lang="en-US" dirty="0" smtClean="0"/>
              <a:t>Substance abuse</a:t>
            </a:r>
          </a:p>
          <a:p>
            <a:r>
              <a:rPr lang="en-US" dirty="0" smtClean="0"/>
              <a:t>Academic failure</a:t>
            </a:r>
          </a:p>
          <a:p>
            <a:r>
              <a:rPr lang="en-US" dirty="0" smtClean="0"/>
              <a:t>Depression and anxiety</a:t>
            </a:r>
            <a:endParaRPr lang="en-US" dirty="0"/>
          </a:p>
        </p:txBody>
      </p:sp>
    </p:spTree>
    <p:extLst>
      <p:ext uri="{BB962C8B-B14F-4D97-AF65-F5344CB8AC3E}">
        <p14:creationId xmlns:p14="http://schemas.microsoft.com/office/powerpoint/2010/main" val="15731800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779587"/>
          </a:xfrm>
        </p:spPr>
        <p:txBody>
          <a:bodyPr/>
          <a:lstStyle/>
          <a:p>
            <a:r>
              <a:rPr lang="en-US" dirty="0" smtClean="0"/>
              <a:t>Environments that Nurture Prosociality and Prevent Multiple Problems </a:t>
            </a:r>
            <a:endParaRPr lang="en-US" dirty="0"/>
          </a:p>
        </p:txBody>
      </p:sp>
      <p:sp>
        <p:nvSpPr>
          <p:cNvPr id="3" name="Content Placeholder 2"/>
          <p:cNvSpPr>
            <a:spLocks noGrp="1"/>
          </p:cNvSpPr>
          <p:nvPr>
            <p:ph idx="1"/>
          </p:nvPr>
        </p:nvSpPr>
        <p:spPr>
          <a:xfrm>
            <a:off x="457200" y="2514600"/>
            <a:ext cx="8229600" cy="3616325"/>
          </a:xfrm>
        </p:spPr>
        <p:txBody>
          <a:bodyPr/>
          <a:lstStyle/>
          <a:p>
            <a:r>
              <a:rPr lang="en-US" dirty="0" smtClean="0"/>
              <a:t>Minimize toxic biological and social conditions</a:t>
            </a:r>
          </a:p>
          <a:p>
            <a:r>
              <a:rPr lang="en-US" dirty="0" smtClean="0"/>
              <a:t>Teach, promote, and richly reinforce prosocial behavior </a:t>
            </a:r>
          </a:p>
          <a:p>
            <a:r>
              <a:rPr lang="en-US" dirty="0" smtClean="0"/>
              <a:t>Monitor and limit opportunities for problem behavior</a:t>
            </a:r>
          </a:p>
          <a:p>
            <a:r>
              <a:rPr lang="en-US" dirty="0" smtClean="0"/>
              <a:t>Promote psychological flexibility </a:t>
            </a:r>
          </a:p>
        </p:txBody>
      </p:sp>
    </p:spTree>
    <p:extLst>
      <p:ext uri="{BB962C8B-B14F-4D97-AF65-F5344CB8AC3E}">
        <p14:creationId xmlns:p14="http://schemas.microsoft.com/office/powerpoint/2010/main" val="1716270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Autofit/>
          </a:bodyPr>
          <a:lstStyle/>
          <a:p>
            <a:r>
              <a:rPr lang="en-US" dirty="0"/>
              <a:t>Minimize toxic conditions: the physiological stress response</a:t>
            </a:r>
          </a:p>
        </p:txBody>
      </p:sp>
      <p:pic>
        <p:nvPicPr>
          <p:cNvPr id="5" name="Picture 2"/>
          <p:cNvPicPr>
            <a:picLocks noGrp="1" noChangeAspect="1" noChangeArrowheads="1"/>
          </p:cNvPicPr>
          <p:nvPr>
            <p:ph idx="1"/>
          </p:nvPr>
        </p:nvPicPr>
        <p:blipFill>
          <a:blip r:embed="rId3" cstate="print"/>
          <a:srcRect/>
          <a:stretch>
            <a:fillRect/>
          </a:stretch>
        </p:blipFill>
        <p:spPr bwMode="auto">
          <a:xfrm>
            <a:off x="859708" y="2315522"/>
            <a:ext cx="2571750" cy="3333750"/>
          </a:xfrm>
          <a:prstGeom prst="rect">
            <a:avLst/>
          </a:prstGeom>
          <a:noFill/>
          <a:ln w="9525">
            <a:noFill/>
            <a:miter lim="800000"/>
            <a:headEnd/>
            <a:tailEnd/>
          </a:ln>
        </p:spPr>
      </p:pic>
      <p:pic>
        <p:nvPicPr>
          <p:cNvPr id="20484" name="Picture 6" descr="HPAAxis.gif"/>
          <p:cNvPicPr>
            <a:picLocks noChangeAspect="1"/>
          </p:cNvPicPr>
          <p:nvPr/>
        </p:nvPicPr>
        <p:blipFill>
          <a:blip r:embed="rId4" cstate="print"/>
          <a:srcRect/>
          <a:stretch>
            <a:fillRect/>
          </a:stretch>
        </p:blipFill>
        <p:spPr bwMode="auto">
          <a:xfrm>
            <a:off x="4026924" y="1752600"/>
            <a:ext cx="4133850" cy="4260850"/>
          </a:xfrm>
          <a:prstGeom prst="rect">
            <a:avLst/>
          </a:prstGeom>
          <a:noFill/>
          <a:ln w="9525">
            <a:noFill/>
            <a:miter lim="800000"/>
            <a:headEnd/>
            <a:tailEnd/>
          </a:ln>
        </p:spPr>
      </p:pic>
    </p:spTree>
    <p:extLst>
      <p:ext uri="{BB962C8B-B14F-4D97-AF65-F5344CB8AC3E}">
        <p14:creationId xmlns:p14="http://schemas.microsoft.com/office/powerpoint/2010/main" val="156941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rgbClr val="0000FF"/>
              </a:solidFill>
            </a:endParaRPr>
          </a:p>
        </p:txBody>
      </p:sp>
      <p:pic>
        <p:nvPicPr>
          <p:cNvPr id="4" name="Picture 2" descr="8E49C3A8-32A3-432F-A3D5-D2D0E7C5FAF4@hsd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75682" y="-127280"/>
            <a:ext cx="9319683" cy="698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3232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7010400" y="6356352"/>
            <a:ext cx="2133600" cy="365125"/>
          </a:xfrm>
          <a:prstGeom prst="rect">
            <a:avLst/>
          </a:prstGeom>
        </p:spPr>
        <p:txBody>
          <a:bodyPr/>
          <a:lstStyle/>
          <a:p>
            <a:pPr>
              <a:defRPr/>
            </a:pPr>
            <a:fld id="{06B6C700-53E9-47BC-A08A-86B6C18D0149}" type="slidenum">
              <a:rPr lang="en-US"/>
              <a:pPr>
                <a:defRPr/>
              </a:pPr>
              <a:t>15</a:t>
            </a:fld>
            <a:endParaRPr lang="en-US" dirty="0"/>
          </a:p>
        </p:txBody>
      </p:sp>
      <p:pic>
        <p:nvPicPr>
          <p:cNvPr id="25604" name="Picture 7"/>
          <p:cNvPicPr>
            <a:picLocks noChangeArrowheads="1"/>
          </p:cNvPicPr>
          <p:nvPr/>
        </p:nvPicPr>
        <p:blipFill>
          <a:blip r:embed="rId3" cstate="print"/>
          <a:srcRect/>
          <a:stretch>
            <a:fillRect/>
          </a:stretch>
        </p:blipFill>
        <p:spPr bwMode="auto">
          <a:xfrm>
            <a:off x="52390" y="228600"/>
            <a:ext cx="9026525" cy="6561138"/>
          </a:xfrm>
          <a:prstGeom prst="rect">
            <a:avLst/>
          </a:prstGeom>
          <a:noFill/>
          <a:ln w="9525">
            <a:noFill/>
            <a:miter lim="800000"/>
            <a:headEnd/>
            <a:tailEnd/>
          </a:ln>
        </p:spPr>
      </p:pic>
    </p:spTree>
    <p:extLst>
      <p:ext uri="{BB962C8B-B14F-4D97-AF65-F5344CB8AC3E}">
        <p14:creationId xmlns:p14="http://schemas.microsoft.com/office/powerpoint/2010/main" val="3852599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4191000" y="914400"/>
            <a:ext cx="4495800" cy="4530725"/>
          </a:xfrm>
        </p:spPr>
        <p:txBody>
          <a:bodyPr>
            <a:normAutofit/>
          </a:bodyPr>
          <a:lstStyle/>
          <a:p>
            <a:pPr marL="0" indent="0">
              <a:buNone/>
            </a:pPr>
            <a:r>
              <a:rPr lang="en-US" dirty="0" smtClean="0">
                <a:solidFill>
                  <a:srgbClr val="0000FF"/>
                </a:solidFill>
              </a:rPr>
              <a:t>“The scientific foundation has been created for the nation to begin to create a society in which young people arrive at adulthood with the skills, interests, assets, and health habits needed to live healthy, happy, and productive lives in caring relationships with others.”</a:t>
            </a:r>
          </a:p>
        </p:txBody>
      </p:sp>
      <p:graphicFrame>
        <p:nvGraphicFramePr>
          <p:cNvPr id="2" name="Object 1"/>
          <p:cNvGraphicFramePr>
            <a:graphicFrameLocks noChangeAspect="1"/>
          </p:cNvGraphicFramePr>
          <p:nvPr>
            <p:extLst>
              <p:ext uri="{D42A27DB-BD31-4B8C-83A1-F6EECF244321}">
                <p14:modId xmlns:p14="http://schemas.microsoft.com/office/powerpoint/2010/main" val="418353798"/>
              </p:ext>
            </p:extLst>
          </p:nvPr>
        </p:nvGraphicFramePr>
        <p:xfrm>
          <a:off x="838202" y="914400"/>
          <a:ext cx="3108325" cy="4259262"/>
        </p:xfrm>
        <a:graphic>
          <a:graphicData uri="http://schemas.openxmlformats.org/presentationml/2006/ole">
            <mc:AlternateContent xmlns:mc="http://schemas.openxmlformats.org/markup-compatibility/2006">
              <mc:Choice xmlns:v="urn:schemas-microsoft-com:vml" Requires="v">
                <p:oleObj spid="_x0000_s1061" name="Acrobat Document" r:id="rId4" imgW="4320000" imgH="6480000" progId="AcroExch.Document.7">
                  <p:embed/>
                </p:oleObj>
              </mc:Choice>
              <mc:Fallback>
                <p:oleObj name="Acrobat Document" r:id="rId4" imgW="4320000" imgH="6480000"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2" y="914400"/>
                        <a:ext cx="3108325" cy="4259262"/>
                      </a:xfrm>
                      <a:prstGeom prst="rect">
                        <a:avLst/>
                      </a:prstGeom>
                      <a:noFill/>
                      <a:ln w="28575">
                        <a:solidFill>
                          <a:srgbClr val="00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727264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33400" y="304800"/>
            <a:ext cx="8305800" cy="752104"/>
          </a:xfrm>
        </p:spPr>
        <p:txBody>
          <a:bodyPr>
            <a:noAutofit/>
          </a:bodyPr>
          <a:lstStyle/>
          <a:p>
            <a:pPr>
              <a:lnSpc>
                <a:spcPct val="90000"/>
              </a:lnSpc>
              <a:defRPr/>
            </a:pPr>
            <a:r>
              <a:rPr lang="en-US" dirty="0"/>
              <a:t>Positive Parenting Program —Triple P*</a:t>
            </a:r>
          </a:p>
        </p:txBody>
      </p:sp>
      <p:sp>
        <p:nvSpPr>
          <p:cNvPr id="3" name="Content Placeholder 2"/>
          <p:cNvSpPr>
            <a:spLocks noGrp="1"/>
          </p:cNvSpPr>
          <p:nvPr>
            <p:ph idx="1"/>
          </p:nvPr>
        </p:nvSpPr>
        <p:spPr>
          <a:xfrm>
            <a:off x="457200" y="1371600"/>
            <a:ext cx="8229600" cy="3886200"/>
          </a:xfrm>
        </p:spPr>
        <p:txBody>
          <a:bodyPr>
            <a:normAutofit/>
          </a:bodyPr>
          <a:lstStyle/>
          <a:p>
            <a:pPr>
              <a:defRPr/>
            </a:pPr>
            <a:r>
              <a:rPr lang="en-US" dirty="0">
                <a:solidFill>
                  <a:srgbClr val="0000FF"/>
                </a:solidFill>
              </a:rPr>
              <a:t>A community-wide system of parenting supports that includes </a:t>
            </a:r>
          </a:p>
          <a:p>
            <a:pPr lvl="1">
              <a:defRPr/>
            </a:pPr>
            <a:r>
              <a:rPr lang="en-US" dirty="0">
                <a:solidFill>
                  <a:srgbClr val="0000FF"/>
                </a:solidFill>
              </a:rPr>
              <a:t>B</a:t>
            </a:r>
            <a:r>
              <a:rPr lang="en-US" dirty="0" smtClean="0">
                <a:solidFill>
                  <a:srgbClr val="0000FF"/>
                </a:solidFill>
              </a:rPr>
              <a:t>rief media communications </a:t>
            </a:r>
          </a:p>
          <a:p>
            <a:pPr lvl="1">
              <a:defRPr/>
            </a:pPr>
            <a:r>
              <a:rPr lang="en-US" dirty="0">
                <a:solidFill>
                  <a:srgbClr val="0000FF"/>
                </a:solidFill>
              </a:rPr>
              <a:t>B</a:t>
            </a:r>
            <a:r>
              <a:rPr lang="en-US" dirty="0" smtClean="0">
                <a:solidFill>
                  <a:srgbClr val="0000FF"/>
                </a:solidFill>
              </a:rPr>
              <a:t>rief advice for specific problems</a:t>
            </a:r>
          </a:p>
          <a:p>
            <a:pPr lvl="1">
              <a:defRPr/>
            </a:pPr>
            <a:r>
              <a:rPr lang="en-US" dirty="0">
                <a:solidFill>
                  <a:srgbClr val="0000FF"/>
                </a:solidFill>
              </a:rPr>
              <a:t>M</a:t>
            </a:r>
            <a:r>
              <a:rPr lang="en-US" dirty="0" smtClean="0">
                <a:solidFill>
                  <a:srgbClr val="0000FF"/>
                </a:solidFill>
              </a:rPr>
              <a:t>ore extensive interventions when needed</a:t>
            </a:r>
          </a:p>
          <a:p>
            <a:pPr>
              <a:defRPr/>
            </a:pPr>
            <a:r>
              <a:rPr lang="en-US" dirty="0">
                <a:solidFill>
                  <a:srgbClr val="0000FF"/>
                </a:solidFill>
              </a:rPr>
              <a:t>Multiple randomized trials showing </a:t>
            </a:r>
            <a:r>
              <a:rPr lang="en-US" dirty="0" smtClean="0">
                <a:solidFill>
                  <a:srgbClr val="0000FF"/>
                </a:solidFill>
              </a:rPr>
              <a:t>benefit</a:t>
            </a:r>
            <a:endParaRPr lang="en-US" dirty="0">
              <a:solidFill>
                <a:srgbClr val="0000FF"/>
              </a:solidFill>
            </a:endParaRPr>
          </a:p>
          <a:p>
            <a:pPr>
              <a:defRPr/>
            </a:pPr>
            <a:r>
              <a:rPr lang="en-US" dirty="0">
                <a:solidFill>
                  <a:srgbClr val="0000FF"/>
                </a:solidFill>
              </a:rPr>
              <a:t>Including an RCT in 18 counties in South </a:t>
            </a:r>
            <a:r>
              <a:rPr lang="en-US" dirty="0" smtClean="0">
                <a:solidFill>
                  <a:srgbClr val="0000FF"/>
                </a:solidFill>
              </a:rPr>
              <a:t>Carolina</a:t>
            </a:r>
            <a:r>
              <a:rPr lang="en-US" baseline="30000" dirty="0" smtClean="0">
                <a:solidFill>
                  <a:srgbClr val="0000FF"/>
                </a:solidFill>
              </a:rPr>
              <a:t>14 </a:t>
            </a:r>
            <a:endParaRPr lang="en-US" baseline="30000" dirty="0">
              <a:solidFill>
                <a:srgbClr val="0000FF"/>
              </a:solidFill>
            </a:endParaRPr>
          </a:p>
        </p:txBody>
      </p:sp>
      <p:sp>
        <p:nvSpPr>
          <p:cNvPr id="5" name="TextBox 4"/>
          <p:cNvSpPr txBox="1"/>
          <p:nvPr/>
        </p:nvSpPr>
        <p:spPr>
          <a:xfrm>
            <a:off x="457200" y="6248401"/>
            <a:ext cx="2800831" cy="369332"/>
          </a:xfrm>
          <a:prstGeom prst="rect">
            <a:avLst/>
          </a:prstGeom>
          <a:noFill/>
        </p:spPr>
        <p:txBody>
          <a:bodyPr wrap="none" lIns="91440" tIns="45720" rIns="91440" bIns="45720" rtlCol="0">
            <a:spAutoFit/>
          </a:bodyPr>
          <a:lstStyle/>
          <a:p>
            <a:pPr fontAlgn="base">
              <a:spcBef>
                <a:spcPct val="0"/>
              </a:spcBef>
              <a:spcAft>
                <a:spcPct val="0"/>
              </a:spcAft>
            </a:pPr>
            <a:r>
              <a:rPr lang="en-US" dirty="0" smtClean="0">
                <a:solidFill>
                  <a:srgbClr val="000000"/>
                </a:solidFill>
                <a:latin typeface="Arial" charset="0"/>
              </a:rPr>
              <a:t>* Funded in part by NIDA</a:t>
            </a:r>
            <a:endParaRPr lang="en-US" dirty="0">
              <a:solidFill>
                <a:srgbClr val="000000"/>
              </a:solidFill>
              <a:latin typeface="Arial" charset="0"/>
            </a:endParaRPr>
          </a:p>
        </p:txBody>
      </p:sp>
    </p:spTree>
    <p:extLst>
      <p:ext uri="{BB962C8B-B14F-4D97-AF65-F5344CB8AC3E}">
        <p14:creationId xmlns:p14="http://schemas.microsoft.com/office/powerpoint/2010/main" val="3717717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1"/>
          <p:cNvPicPr>
            <a:picLocks noChangeArrowheads="1"/>
          </p:cNvPicPr>
          <p:nvPr/>
        </p:nvPicPr>
        <p:blipFill>
          <a:blip r:embed="rId4" cstate="print"/>
          <a:srcRect l="13513" r="13321"/>
          <a:stretch>
            <a:fillRect/>
          </a:stretch>
        </p:blipFill>
        <p:spPr bwMode="auto">
          <a:xfrm>
            <a:off x="6400802" y="457200"/>
            <a:ext cx="2295525" cy="4800600"/>
          </a:xfrm>
          <a:prstGeom prst="rect">
            <a:avLst/>
          </a:prstGeom>
          <a:noFill/>
          <a:ln w="12700">
            <a:noFill/>
            <a:miter lim="800000"/>
            <a:headEnd/>
            <a:tailEnd/>
          </a:ln>
        </p:spPr>
      </p:pic>
      <p:sp>
        <p:nvSpPr>
          <p:cNvPr id="8196" name="Rectangle 2"/>
          <p:cNvSpPr>
            <a:spLocks noGrp="1" noChangeArrowheads="1"/>
          </p:cNvSpPr>
          <p:nvPr>
            <p:ph type="title"/>
          </p:nvPr>
        </p:nvSpPr>
        <p:spPr>
          <a:xfrm>
            <a:off x="457200" y="274320"/>
            <a:ext cx="7315200" cy="716280"/>
          </a:xfrm>
          <a:solidFill>
            <a:srgbClr val="FFFFFF">
              <a:alpha val="30196"/>
            </a:srgbClr>
          </a:solidFill>
        </p:spPr>
        <p:txBody>
          <a:bodyPr>
            <a:noAutofit/>
          </a:bodyPr>
          <a:lstStyle/>
          <a:p>
            <a:pPr>
              <a:lnSpc>
                <a:spcPct val="90000"/>
              </a:lnSpc>
              <a:defRPr/>
            </a:pPr>
            <a:r>
              <a:rPr lang="en-US" dirty="0"/>
              <a:t>Substantiated child maltreatment</a:t>
            </a:r>
          </a:p>
        </p:txBody>
      </p:sp>
      <p:grpSp>
        <p:nvGrpSpPr>
          <p:cNvPr id="2" name="Group 8"/>
          <p:cNvGrpSpPr/>
          <p:nvPr/>
        </p:nvGrpSpPr>
        <p:grpSpPr>
          <a:xfrm>
            <a:off x="685800" y="1447800"/>
            <a:ext cx="5715000" cy="3959225"/>
            <a:chOff x="381000" y="1828800"/>
            <a:chExt cx="5715000" cy="3959225"/>
          </a:xfrm>
        </p:grpSpPr>
        <p:graphicFrame>
          <p:nvGraphicFramePr>
            <p:cNvPr id="62468" name="Object 2"/>
            <p:cNvGraphicFramePr>
              <a:graphicFrameLocks/>
            </p:cNvGraphicFramePr>
            <p:nvPr/>
          </p:nvGraphicFramePr>
          <p:xfrm>
            <a:off x="838200" y="2133600"/>
            <a:ext cx="3054350" cy="2992437"/>
          </p:xfrm>
          <a:graphic>
            <a:graphicData uri="http://schemas.openxmlformats.org/presentationml/2006/ole">
              <mc:AlternateContent xmlns:mc="http://schemas.openxmlformats.org/markup-compatibility/2006">
                <mc:Choice xmlns:v="urn:schemas-microsoft-com:vml" Requires="v">
                  <p:oleObj spid="_x0000_s2086" name="Chart" r:id="rId5" imgW="4581405" imgH="4486308" progId="MSGraph.Chart.8">
                    <p:embed/>
                  </p:oleObj>
                </mc:Choice>
                <mc:Fallback>
                  <p:oleObj name="Chart" r:id="rId5" imgW="4581405" imgH="4486308" progId="MSGraph.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2133600"/>
                          <a:ext cx="3054350" cy="299243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8198" name="Line 5"/>
            <p:cNvSpPr>
              <a:spLocks noChangeShapeType="1"/>
            </p:cNvSpPr>
            <p:nvPr/>
          </p:nvSpPr>
          <p:spPr bwMode="auto">
            <a:xfrm>
              <a:off x="2698140" y="2057400"/>
              <a:ext cx="0" cy="2743200"/>
            </a:xfrm>
            <a:prstGeom prst="line">
              <a:avLst/>
            </a:prstGeom>
            <a:noFill/>
            <a:ln w="38100">
              <a:solidFill>
                <a:schemeClr val="tx1"/>
              </a:solidFill>
              <a:prstDash val="sysDot"/>
              <a:round/>
              <a:headEnd/>
              <a:tailEnd/>
            </a:ln>
          </p:spPr>
          <p:txBody>
            <a:bodyPr lIns="64291" tIns="32146" rIns="64291" bIns="32146"/>
            <a:lstStyle/>
            <a:p>
              <a:pPr fontAlgn="base">
                <a:spcBef>
                  <a:spcPct val="0"/>
                </a:spcBef>
                <a:spcAft>
                  <a:spcPct val="0"/>
                </a:spcAft>
              </a:pPr>
              <a:endParaRPr lang="en-US">
                <a:solidFill>
                  <a:srgbClr val="000000"/>
                </a:solidFill>
                <a:latin typeface="Arial" charset="0"/>
              </a:endParaRPr>
            </a:p>
          </p:txBody>
        </p:sp>
        <p:sp>
          <p:nvSpPr>
            <p:cNvPr id="8197" name="Rectangle 3"/>
            <p:cNvSpPr>
              <a:spLocks noGrp="1" noChangeArrowheads="1"/>
            </p:cNvSpPr>
            <p:nvPr>
              <p:ph idx="1"/>
            </p:nvPr>
          </p:nvSpPr>
          <p:spPr>
            <a:xfrm>
              <a:off x="381000" y="5181600"/>
              <a:ext cx="5715000" cy="606425"/>
            </a:xfrm>
          </p:spPr>
          <p:txBody>
            <a:bodyPr>
              <a:noAutofit/>
            </a:bodyPr>
            <a:lstStyle/>
            <a:p>
              <a:pPr marL="0" indent="0">
                <a:lnSpc>
                  <a:spcPct val="120000"/>
                </a:lnSpc>
                <a:spcBef>
                  <a:spcPts val="0"/>
                </a:spcBef>
                <a:buNone/>
              </a:pPr>
              <a:r>
                <a:rPr lang="en-US" sz="1600" dirty="0">
                  <a:solidFill>
                    <a:srgbClr val="0000FF"/>
                  </a:solidFill>
                </a:rPr>
                <a:t>Effect size = 1.09, </a:t>
              </a:r>
              <a:r>
                <a:rPr lang="en-US" sz="1600" i="1" dirty="0">
                  <a:solidFill>
                    <a:srgbClr val="0000FF"/>
                  </a:solidFill>
                </a:rPr>
                <a:t>p</a:t>
              </a:r>
              <a:r>
                <a:rPr lang="en-US" sz="1600" dirty="0">
                  <a:solidFill>
                    <a:srgbClr val="0000FF"/>
                  </a:solidFill>
                </a:rPr>
                <a:t> &lt;.03. Triple P stopped a rising trend of substantiated child-maltreatment in counties using Triple P, compared to counties not receiving Triple P.</a:t>
              </a:r>
            </a:p>
          </p:txBody>
        </p:sp>
        <p:sp>
          <p:nvSpPr>
            <p:cNvPr id="8199" name="Rectangle 6"/>
            <p:cNvSpPr>
              <a:spLocks/>
            </p:cNvSpPr>
            <p:nvPr/>
          </p:nvSpPr>
          <p:spPr bwMode="auto">
            <a:xfrm>
              <a:off x="990600" y="1828800"/>
              <a:ext cx="1767680" cy="303212"/>
            </a:xfrm>
            <a:prstGeom prst="rect">
              <a:avLst/>
            </a:prstGeom>
            <a:solidFill>
              <a:srgbClr val="FFFFFF"/>
            </a:solidFill>
            <a:ln w="12700">
              <a:noFill/>
              <a:miter lim="800000"/>
              <a:headEnd/>
              <a:tailEnd/>
            </a:ln>
          </p:spPr>
          <p:txBody>
            <a:bodyPr lIns="0" tIns="0" rIns="0" bIns="0" anchor="ctr"/>
            <a:lstStyle/>
            <a:p>
              <a:pPr fontAlgn="base">
                <a:spcBef>
                  <a:spcPct val="0"/>
                </a:spcBef>
                <a:spcAft>
                  <a:spcPct val="0"/>
                </a:spcAft>
              </a:pPr>
              <a:r>
                <a:rPr lang="en-US" b="1" dirty="0">
                  <a:solidFill>
                    <a:srgbClr val="000000"/>
                  </a:solidFill>
                  <a:ea typeface="Helvetica Neue Light" pitchFamily="1" charset="0"/>
                  <a:cs typeface="Helvetica Neue Light" pitchFamily="1" charset="0"/>
                </a:rPr>
                <a:t>Before Triple P</a:t>
              </a:r>
            </a:p>
          </p:txBody>
        </p:sp>
        <p:sp>
          <p:nvSpPr>
            <p:cNvPr id="8200" name="Rectangle 7"/>
            <p:cNvSpPr>
              <a:spLocks/>
            </p:cNvSpPr>
            <p:nvPr/>
          </p:nvSpPr>
          <p:spPr bwMode="auto">
            <a:xfrm>
              <a:off x="2949574" y="1830388"/>
              <a:ext cx="1546226" cy="303212"/>
            </a:xfrm>
            <a:prstGeom prst="rect">
              <a:avLst/>
            </a:prstGeom>
            <a:solidFill>
              <a:srgbClr val="FFFFFF"/>
            </a:solidFill>
            <a:ln w="12700">
              <a:noFill/>
              <a:miter lim="800000"/>
              <a:headEnd/>
              <a:tailEnd/>
            </a:ln>
          </p:spPr>
          <p:txBody>
            <a:bodyPr lIns="0" tIns="0" rIns="0" bIns="0" anchor="ctr"/>
            <a:lstStyle/>
            <a:p>
              <a:pPr fontAlgn="base">
                <a:spcBef>
                  <a:spcPct val="0"/>
                </a:spcBef>
                <a:spcAft>
                  <a:spcPct val="0"/>
                </a:spcAft>
              </a:pPr>
              <a:r>
                <a:rPr lang="en-US" b="1" dirty="0">
                  <a:solidFill>
                    <a:srgbClr val="000000"/>
                  </a:solidFill>
                  <a:ea typeface="Helvetica Neue Light" pitchFamily="1" charset="0"/>
                  <a:cs typeface="Helvetica Neue Light" pitchFamily="1" charset="0"/>
                </a:rPr>
                <a:t>After Triple P</a:t>
              </a:r>
            </a:p>
          </p:txBody>
        </p:sp>
      </p:grpSp>
    </p:spTree>
    <p:extLst>
      <p:ext uri="{BB962C8B-B14F-4D97-AF65-F5344CB8AC3E}">
        <p14:creationId xmlns:p14="http://schemas.microsoft.com/office/powerpoint/2010/main" val="58507740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7813"/>
            <a:ext cx="8229600" cy="712787"/>
          </a:xfrm>
        </p:spPr>
        <p:txBody>
          <a:bodyPr/>
          <a:lstStyle/>
          <a:p>
            <a:pPr>
              <a:lnSpc>
                <a:spcPct val="90000"/>
              </a:lnSpc>
              <a:defRPr/>
            </a:pPr>
            <a:r>
              <a:rPr lang="en-US" dirty="0"/>
              <a:t>The Family Check-Up</a:t>
            </a:r>
          </a:p>
        </p:txBody>
      </p:sp>
      <p:sp>
        <p:nvSpPr>
          <p:cNvPr id="31747" name="Rectangle 3"/>
          <p:cNvSpPr>
            <a:spLocks noGrp="1" noChangeArrowheads="1"/>
          </p:cNvSpPr>
          <p:nvPr>
            <p:ph idx="1"/>
          </p:nvPr>
        </p:nvSpPr>
        <p:spPr>
          <a:xfrm>
            <a:off x="304800" y="1066800"/>
            <a:ext cx="8382000" cy="4724400"/>
          </a:xfrm>
        </p:spPr>
        <p:txBody>
          <a:bodyPr>
            <a:normAutofit lnSpcReduction="10000"/>
          </a:bodyPr>
          <a:lstStyle/>
          <a:p>
            <a:pPr>
              <a:spcBef>
                <a:spcPts val="600"/>
              </a:spcBef>
            </a:pPr>
            <a:r>
              <a:rPr lang="en-US" dirty="0">
                <a:solidFill>
                  <a:srgbClr val="0000FF"/>
                </a:solidFill>
              </a:rPr>
              <a:t>Provides parenting support to families of </a:t>
            </a:r>
            <a:r>
              <a:rPr lang="en-US" dirty="0" smtClean="0">
                <a:solidFill>
                  <a:srgbClr val="0000FF"/>
                </a:solidFill>
              </a:rPr>
              <a:t>young children (age 2 and 3) and early adolescents</a:t>
            </a:r>
            <a:endParaRPr lang="en-US" dirty="0">
              <a:solidFill>
                <a:srgbClr val="0000FF"/>
              </a:solidFill>
            </a:endParaRPr>
          </a:p>
          <a:p>
            <a:pPr>
              <a:spcBef>
                <a:spcPts val="600"/>
              </a:spcBef>
            </a:pPr>
            <a:r>
              <a:rPr lang="en-US" dirty="0" smtClean="0">
                <a:solidFill>
                  <a:srgbClr val="0000FF"/>
                </a:solidFill>
              </a:rPr>
              <a:t>Format </a:t>
            </a:r>
          </a:p>
          <a:p>
            <a:pPr lvl="1">
              <a:spcBef>
                <a:spcPts val="600"/>
              </a:spcBef>
            </a:pPr>
            <a:r>
              <a:rPr lang="en-US" dirty="0" smtClean="0">
                <a:solidFill>
                  <a:srgbClr val="0000FF"/>
                </a:solidFill>
              </a:rPr>
              <a:t>A strengths-based focus</a:t>
            </a:r>
          </a:p>
          <a:p>
            <a:pPr lvl="1">
              <a:spcBef>
                <a:spcPts val="600"/>
              </a:spcBef>
            </a:pPr>
            <a:r>
              <a:rPr lang="en-US" dirty="0" smtClean="0">
                <a:solidFill>
                  <a:srgbClr val="0000FF"/>
                </a:solidFill>
              </a:rPr>
              <a:t>Three sessions: Initial Interview, Assessment, Feedback</a:t>
            </a:r>
          </a:p>
          <a:p>
            <a:pPr lvl="1">
              <a:spcBef>
                <a:spcPts val="600"/>
              </a:spcBef>
            </a:pPr>
            <a:r>
              <a:rPr lang="en-US" dirty="0" smtClean="0">
                <a:solidFill>
                  <a:srgbClr val="0000FF"/>
                </a:solidFill>
              </a:rPr>
              <a:t>Additional assistance if needed</a:t>
            </a:r>
          </a:p>
          <a:p>
            <a:pPr lvl="1">
              <a:spcBef>
                <a:spcPts val="600"/>
              </a:spcBef>
            </a:pPr>
            <a:r>
              <a:rPr lang="en-US" dirty="0" smtClean="0">
                <a:solidFill>
                  <a:srgbClr val="0000FF"/>
                </a:solidFill>
              </a:rPr>
              <a:t>Annual check-ups are available </a:t>
            </a:r>
          </a:p>
          <a:p>
            <a:pPr>
              <a:spcBef>
                <a:spcPts val="600"/>
              </a:spcBef>
            </a:pPr>
            <a:r>
              <a:rPr lang="en-US" dirty="0" smtClean="0">
                <a:solidFill>
                  <a:srgbClr val="0000FF"/>
                </a:solidFill>
              </a:rPr>
              <a:t>Benefits for young children</a:t>
            </a:r>
          </a:p>
          <a:p>
            <a:pPr lvl="1">
              <a:spcBef>
                <a:spcPts val="600"/>
              </a:spcBef>
            </a:pPr>
            <a:r>
              <a:rPr lang="en-US" dirty="0" smtClean="0">
                <a:solidFill>
                  <a:srgbClr val="0000FF"/>
                </a:solidFill>
              </a:rPr>
              <a:t>Significant lower levels of aggressive and oppositional behavior  at age 8 ½ </a:t>
            </a:r>
          </a:p>
          <a:p>
            <a:pPr lvl="1">
              <a:spcBef>
                <a:spcPts val="600"/>
              </a:spcBef>
            </a:pPr>
            <a:r>
              <a:rPr lang="en-US" dirty="0" smtClean="0">
                <a:solidFill>
                  <a:srgbClr val="0000FF"/>
                </a:solidFill>
              </a:rPr>
              <a:t>Significantly better academic achievement at age 7 ½ </a:t>
            </a:r>
          </a:p>
          <a:p>
            <a:pPr lvl="1">
              <a:spcBef>
                <a:spcPts val="600"/>
              </a:spcBef>
            </a:pPr>
            <a:endParaRPr lang="en-US" dirty="0">
              <a:solidFill>
                <a:srgbClr val="0000FF"/>
              </a:solidFill>
            </a:endParaRPr>
          </a:p>
        </p:txBody>
      </p:sp>
      <p:sp>
        <p:nvSpPr>
          <p:cNvPr id="5" name="TextBox 4"/>
          <p:cNvSpPr txBox="1"/>
          <p:nvPr/>
        </p:nvSpPr>
        <p:spPr>
          <a:xfrm>
            <a:off x="304800" y="6248400"/>
            <a:ext cx="184731" cy="369332"/>
          </a:xfrm>
          <a:prstGeom prst="rect">
            <a:avLst/>
          </a:prstGeom>
          <a:noFill/>
        </p:spPr>
        <p:txBody>
          <a:bodyPr wrap="none" rtlCol="0">
            <a:spAutoFit/>
          </a:bodyPr>
          <a:lstStyle/>
          <a:p>
            <a:endParaRPr lang="en-US" dirty="0">
              <a:solidFill>
                <a:srgbClr val="000000"/>
              </a:solidFill>
            </a:endParaRPr>
          </a:p>
        </p:txBody>
      </p:sp>
    </p:spTree>
    <p:extLst>
      <p:ext uri="{BB962C8B-B14F-4D97-AF65-F5344CB8AC3E}">
        <p14:creationId xmlns:p14="http://schemas.microsoft.com/office/powerpoint/2010/main" val="3145962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Relevant Papers</a:t>
            </a:r>
            <a:endParaRPr lang="en-US" dirty="0"/>
          </a:p>
        </p:txBody>
      </p:sp>
      <p:sp>
        <p:nvSpPr>
          <p:cNvPr id="3" name="Content Placeholder 2"/>
          <p:cNvSpPr>
            <a:spLocks noGrp="1"/>
          </p:cNvSpPr>
          <p:nvPr>
            <p:ph idx="1"/>
          </p:nvPr>
        </p:nvSpPr>
        <p:spPr/>
        <p:txBody>
          <a:bodyPr/>
          <a:lstStyle/>
          <a:p>
            <a:r>
              <a:rPr lang="en-US" dirty="0" smtClean="0"/>
              <a:t>Biglan</a:t>
            </a:r>
            <a:r>
              <a:rPr lang="en-US" dirty="0"/>
              <a:t>,</a:t>
            </a:r>
            <a:r>
              <a:rPr lang="en-US" dirty="0" smtClean="0"/>
              <a:t> A &amp; Embry, D. D. (in press), A </a:t>
            </a:r>
            <a:r>
              <a:rPr lang="en-US" dirty="0"/>
              <a:t>Framework for Intentional Cultural </a:t>
            </a:r>
            <a:r>
              <a:rPr lang="en-US" dirty="0" smtClean="0"/>
              <a:t>Change. </a:t>
            </a:r>
            <a:r>
              <a:rPr lang="en-US" i="1" dirty="0" smtClean="0"/>
              <a:t>Journal of Contextual Behavioral Science</a:t>
            </a:r>
          </a:p>
          <a:p>
            <a:r>
              <a:rPr lang="en-US" dirty="0"/>
              <a:t>Wilson, D. S., Hayes, S. C., Biglan, A., &amp; Embry, D. D. (2013). Evolving the future: toward a science of intentional change. </a:t>
            </a:r>
            <a:r>
              <a:rPr lang="en-US" i="1" dirty="0"/>
              <a:t>Brain and Behavioral Science</a:t>
            </a:r>
            <a:r>
              <a:rPr lang="en-US" dirty="0"/>
              <a:t>, in press.</a:t>
            </a:r>
          </a:p>
          <a:p>
            <a:r>
              <a:rPr lang="en-US" dirty="0" smtClean="0"/>
              <a:t>Biglan, A. &amp; Cody, C. (2013). Integrating the human sciences to evolve effective policies. </a:t>
            </a:r>
            <a:r>
              <a:rPr lang="en-US" i="1" dirty="0" smtClean="0"/>
              <a:t>Journal of Economic Behavior and Organization.</a:t>
            </a:r>
            <a:endParaRPr lang="en-US" i="1" dirty="0"/>
          </a:p>
          <a:p>
            <a:pPr marL="0" indent="0">
              <a:buNone/>
            </a:pPr>
            <a:endParaRPr lang="en-US" dirty="0"/>
          </a:p>
          <a:p>
            <a:endParaRPr lang="en-US" dirty="0"/>
          </a:p>
        </p:txBody>
      </p:sp>
    </p:spTree>
    <p:extLst>
      <p:ext uri="{BB962C8B-B14F-4D97-AF65-F5344CB8AC3E}">
        <p14:creationId xmlns:p14="http://schemas.microsoft.com/office/powerpoint/2010/main" val="13734118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3"/>
          <p:cNvSpPr txBox="1">
            <a:spLocks noChangeArrowheads="1"/>
          </p:cNvSpPr>
          <p:nvPr/>
        </p:nvSpPr>
        <p:spPr bwMode="auto">
          <a:xfrm>
            <a:off x="569840" y="228600"/>
            <a:ext cx="746760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pitchFamily="-106" charset="-128"/>
              </a:defRPr>
            </a:lvl1pPr>
            <a:lvl2pPr marL="742950" indent="-285750">
              <a:defRPr sz="2400" b="1">
                <a:solidFill>
                  <a:schemeClr val="tx1"/>
                </a:solidFill>
                <a:latin typeface="Arial" charset="0"/>
                <a:ea typeface="ＭＳ Ｐゴシック" pitchFamily="-106" charset="-128"/>
              </a:defRPr>
            </a:lvl2pPr>
            <a:lvl3pPr marL="1143000" indent="-228600">
              <a:defRPr sz="2400" b="1">
                <a:solidFill>
                  <a:schemeClr val="tx1"/>
                </a:solidFill>
                <a:latin typeface="Arial" charset="0"/>
                <a:ea typeface="ＭＳ Ｐゴシック" pitchFamily="-106" charset="-128"/>
              </a:defRPr>
            </a:lvl3pPr>
            <a:lvl4pPr marL="1600200" indent="-228600">
              <a:defRPr sz="2400" b="1">
                <a:solidFill>
                  <a:schemeClr val="tx1"/>
                </a:solidFill>
                <a:latin typeface="Arial" charset="0"/>
                <a:ea typeface="ＭＳ Ｐゴシック" pitchFamily="-106" charset="-128"/>
              </a:defRPr>
            </a:lvl4pPr>
            <a:lvl5pPr marL="2057400" indent="-228600">
              <a:defRPr sz="2400" b="1">
                <a:solidFill>
                  <a:schemeClr val="tx1"/>
                </a:solidFill>
                <a:latin typeface="Arial" charset="0"/>
                <a:ea typeface="ＭＳ Ｐゴシック" pitchFamily="-106"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pitchFamily="-106"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pitchFamily="-106"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pitchFamily="-106"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pitchFamily="-106" charset="-128"/>
              </a:defRPr>
            </a:lvl9pPr>
          </a:lstStyle>
          <a:p>
            <a:r>
              <a:rPr lang="en-US" sz="4000" dirty="0">
                <a:solidFill>
                  <a:srgbClr val="11941C"/>
                </a:solidFill>
                <a:effectLst>
                  <a:outerShdw blurRad="38100" dist="38100" dir="2700000" algn="tl">
                    <a:srgbClr val="000000">
                      <a:alpha val="43137"/>
                    </a:srgbClr>
                  </a:outerShdw>
                </a:effectLst>
                <a:latin typeface="+mj-lt"/>
                <a:ea typeface="+mj-ea"/>
                <a:cs typeface="+mj-cs"/>
              </a:rPr>
              <a:t>Probability of Arrest </a:t>
            </a:r>
            <a:endParaRPr lang="en-US" sz="4000" dirty="0" smtClean="0">
              <a:solidFill>
                <a:srgbClr val="11941C"/>
              </a:solidFill>
              <a:effectLst>
                <a:outerShdw blurRad="38100" dist="38100" dir="2700000" algn="tl">
                  <a:srgbClr val="000000">
                    <a:alpha val="43137"/>
                  </a:srgbClr>
                </a:outerShdw>
              </a:effectLst>
              <a:latin typeface="+mj-lt"/>
              <a:ea typeface="+mj-ea"/>
              <a:cs typeface="+mj-cs"/>
            </a:endParaRPr>
          </a:p>
          <a:p>
            <a:r>
              <a:rPr lang="en-US" sz="1600" dirty="0" smtClean="0">
                <a:solidFill>
                  <a:srgbClr val="000000"/>
                </a:solidFill>
              </a:rPr>
              <a:t>(</a:t>
            </a:r>
            <a:r>
              <a:rPr lang="en-US" sz="1600" dirty="0">
                <a:solidFill>
                  <a:srgbClr val="000000"/>
                </a:solidFill>
              </a:rPr>
              <a:t>Connell, Dishion  et al, 2008)</a:t>
            </a:r>
            <a:r>
              <a:rPr lang="en-US" sz="2300" dirty="0">
                <a:solidFill>
                  <a:srgbClr val="000000"/>
                </a:solidFill>
              </a:rPr>
              <a:t>.</a:t>
            </a:r>
            <a:endParaRPr lang="en-US" sz="2800" dirty="0">
              <a:solidFill>
                <a:srgbClr val="006633"/>
              </a:solidFill>
            </a:endParaRPr>
          </a:p>
        </p:txBody>
      </p:sp>
      <p:sp>
        <p:nvSpPr>
          <p:cNvPr id="30723" name="Text Box 4"/>
          <p:cNvSpPr txBox="1">
            <a:spLocks noChangeArrowheads="1"/>
          </p:cNvSpPr>
          <p:nvPr/>
        </p:nvSpPr>
        <p:spPr bwMode="auto">
          <a:xfrm>
            <a:off x="1590675" y="2362200"/>
            <a:ext cx="64770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92100" algn="l"/>
              </a:tabLst>
              <a:defRPr sz="2400" b="1">
                <a:solidFill>
                  <a:schemeClr val="tx1"/>
                </a:solidFill>
                <a:latin typeface="Arial" charset="0"/>
                <a:ea typeface="ＭＳ Ｐゴシック" pitchFamily="-106" charset="-128"/>
              </a:defRPr>
            </a:lvl1pPr>
            <a:lvl2pPr marL="742950" indent="-285750">
              <a:tabLst>
                <a:tab pos="292100" algn="l"/>
              </a:tabLst>
              <a:defRPr sz="2400" b="1">
                <a:solidFill>
                  <a:schemeClr val="tx1"/>
                </a:solidFill>
                <a:latin typeface="Arial" charset="0"/>
                <a:ea typeface="ＭＳ Ｐゴシック" pitchFamily="-106" charset="-128"/>
              </a:defRPr>
            </a:lvl2pPr>
            <a:lvl3pPr marL="1143000" indent="-228600">
              <a:tabLst>
                <a:tab pos="292100" algn="l"/>
              </a:tabLst>
              <a:defRPr sz="2400" b="1">
                <a:solidFill>
                  <a:schemeClr val="tx1"/>
                </a:solidFill>
                <a:latin typeface="Arial" charset="0"/>
                <a:ea typeface="ＭＳ Ｐゴシック" pitchFamily="-106" charset="-128"/>
              </a:defRPr>
            </a:lvl3pPr>
            <a:lvl4pPr marL="1600200" indent="-228600">
              <a:tabLst>
                <a:tab pos="292100" algn="l"/>
              </a:tabLst>
              <a:defRPr sz="2400" b="1">
                <a:solidFill>
                  <a:schemeClr val="tx1"/>
                </a:solidFill>
                <a:latin typeface="Arial" charset="0"/>
                <a:ea typeface="ＭＳ Ｐゴシック" pitchFamily="-106" charset="-128"/>
              </a:defRPr>
            </a:lvl4pPr>
            <a:lvl5pPr marL="2057400" indent="-228600">
              <a:tabLst>
                <a:tab pos="292100" algn="l"/>
              </a:tabLst>
              <a:defRPr sz="2400" b="1">
                <a:solidFill>
                  <a:schemeClr val="tx1"/>
                </a:solidFill>
                <a:latin typeface="Arial" charset="0"/>
                <a:ea typeface="ＭＳ Ｐゴシック" pitchFamily="-106" charset="-128"/>
              </a:defRPr>
            </a:lvl5pPr>
            <a:lvl6pPr marL="2514600" indent="-228600" algn="ctr" eaLnBrk="0" fontAlgn="base" hangingPunct="0">
              <a:spcBef>
                <a:spcPct val="0"/>
              </a:spcBef>
              <a:spcAft>
                <a:spcPct val="0"/>
              </a:spcAft>
              <a:tabLst>
                <a:tab pos="292100" algn="l"/>
              </a:tabLst>
              <a:defRPr sz="2400" b="1">
                <a:solidFill>
                  <a:schemeClr val="tx1"/>
                </a:solidFill>
                <a:latin typeface="Arial" charset="0"/>
                <a:ea typeface="ＭＳ Ｐゴシック" pitchFamily="-106" charset="-128"/>
              </a:defRPr>
            </a:lvl6pPr>
            <a:lvl7pPr marL="2971800" indent="-228600" algn="ctr" eaLnBrk="0" fontAlgn="base" hangingPunct="0">
              <a:spcBef>
                <a:spcPct val="0"/>
              </a:spcBef>
              <a:spcAft>
                <a:spcPct val="0"/>
              </a:spcAft>
              <a:tabLst>
                <a:tab pos="292100" algn="l"/>
              </a:tabLst>
              <a:defRPr sz="2400" b="1">
                <a:solidFill>
                  <a:schemeClr val="tx1"/>
                </a:solidFill>
                <a:latin typeface="Arial" charset="0"/>
                <a:ea typeface="ＭＳ Ｐゴシック" pitchFamily="-106" charset="-128"/>
              </a:defRPr>
            </a:lvl7pPr>
            <a:lvl8pPr marL="3429000" indent="-228600" algn="ctr" eaLnBrk="0" fontAlgn="base" hangingPunct="0">
              <a:spcBef>
                <a:spcPct val="0"/>
              </a:spcBef>
              <a:spcAft>
                <a:spcPct val="0"/>
              </a:spcAft>
              <a:tabLst>
                <a:tab pos="292100" algn="l"/>
              </a:tabLst>
              <a:defRPr sz="2400" b="1">
                <a:solidFill>
                  <a:schemeClr val="tx1"/>
                </a:solidFill>
                <a:latin typeface="Arial" charset="0"/>
                <a:ea typeface="ＭＳ Ｐゴシック" pitchFamily="-106" charset="-128"/>
              </a:defRPr>
            </a:lvl8pPr>
            <a:lvl9pPr marL="3886200" indent="-228600" algn="ctr" eaLnBrk="0" fontAlgn="base" hangingPunct="0">
              <a:spcBef>
                <a:spcPct val="0"/>
              </a:spcBef>
              <a:spcAft>
                <a:spcPct val="0"/>
              </a:spcAft>
              <a:tabLst>
                <a:tab pos="292100" algn="l"/>
              </a:tabLst>
              <a:defRPr sz="2400" b="1">
                <a:solidFill>
                  <a:schemeClr val="tx1"/>
                </a:solidFill>
                <a:latin typeface="Arial" charset="0"/>
                <a:ea typeface="ＭＳ Ｐゴシック" pitchFamily="-106" charset="-128"/>
              </a:defRPr>
            </a:lvl9pPr>
          </a:lstStyle>
          <a:p>
            <a:pPr>
              <a:lnSpc>
                <a:spcPct val="90000"/>
              </a:lnSpc>
              <a:spcBef>
                <a:spcPct val="20000"/>
              </a:spcBef>
              <a:buFont typeface="Wingdings" pitchFamily="-106" charset="2"/>
              <a:buChar char="§"/>
            </a:pPr>
            <a:endParaRPr lang="en-US" sz="2000" b="0">
              <a:solidFill>
                <a:srgbClr val="000000"/>
              </a:solidFill>
            </a:endParaRPr>
          </a:p>
          <a:p>
            <a:pPr>
              <a:lnSpc>
                <a:spcPct val="90000"/>
              </a:lnSpc>
              <a:spcBef>
                <a:spcPct val="20000"/>
              </a:spcBef>
              <a:buFont typeface="Wingdings" pitchFamily="-106" charset="2"/>
              <a:buChar char="§"/>
            </a:pPr>
            <a:endParaRPr lang="en-US" b="0">
              <a:solidFill>
                <a:srgbClr val="000000"/>
              </a:solidFill>
            </a:endParaRPr>
          </a:p>
          <a:p>
            <a:pPr>
              <a:lnSpc>
                <a:spcPct val="90000"/>
              </a:lnSpc>
              <a:spcBef>
                <a:spcPct val="20000"/>
              </a:spcBef>
              <a:buFont typeface="Wingdings" pitchFamily="-106" charset="2"/>
              <a:buChar char="§"/>
            </a:pPr>
            <a:endParaRPr lang="en-US" b="0">
              <a:solidFill>
                <a:srgbClr val="000000"/>
              </a:solidFill>
            </a:endParaRPr>
          </a:p>
          <a:p>
            <a:pPr>
              <a:lnSpc>
                <a:spcPct val="90000"/>
              </a:lnSpc>
              <a:spcBef>
                <a:spcPct val="20000"/>
              </a:spcBef>
              <a:buFont typeface="Wingdings" pitchFamily="-106" charset="2"/>
              <a:buChar char="§"/>
            </a:pPr>
            <a:endParaRPr lang="en-US" b="0">
              <a:solidFill>
                <a:srgbClr val="000000"/>
              </a:solidFill>
            </a:endParaRPr>
          </a:p>
        </p:txBody>
      </p:sp>
      <p:sp>
        <p:nvSpPr>
          <p:cNvPr id="30724" name="Text Box 5"/>
          <p:cNvSpPr txBox="1">
            <a:spLocks noChangeArrowheads="1"/>
          </p:cNvSpPr>
          <p:nvPr/>
        </p:nvSpPr>
        <p:spPr bwMode="auto">
          <a:xfrm>
            <a:off x="2727325" y="3011488"/>
            <a:ext cx="3292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pitchFamily="-106" charset="-128"/>
              </a:defRPr>
            </a:lvl1pPr>
            <a:lvl2pPr marL="742950" indent="-285750">
              <a:defRPr sz="2400" b="1">
                <a:solidFill>
                  <a:schemeClr val="tx1"/>
                </a:solidFill>
                <a:latin typeface="Arial" charset="0"/>
                <a:ea typeface="ＭＳ Ｐゴシック" pitchFamily="-106" charset="-128"/>
              </a:defRPr>
            </a:lvl2pPr>
            <a:lvl3pPr marL="1143000" indent="-228600">
              <a:defRPr sz="2400" b="1">
                <a:solidFill>
                  <a:schemeClr val="tx1"/>
                </a:solidFill>
                <a:latin typeface="Arial" charset="0"/>
                <a:ea typeface="ＭＳ Ｐゴシック" pitchFamily="-106" charset="-128"/>
              </a:defRPr>
            </a:lvl3pPr>
            <a:lvl4pPr marL="1600200" indent="-228600">
              <a:defRPr sz="2400" b="1">
                <a:solidFill>
                  <a:schemeClr val="tx1"/>
                </a:solidFill>
                <a:latin typeface="Arial" charset="0"/>
                <a:ea typeface="ＭＳ Ｐゴシック" pitchFamily="-106" charset="-128"/>
              </a:defRPr>
            </a:lvl4pPr>
            <a:lvl5pPr marL="2057400" indent="-228600">
              <a:defRPr sz="2400" b="1">
                <a:solidFill>
                  <a:schemeClr val="tx1"/>
                </a:solidFill>
                <a:latin typeface="Arial" charset="0"/>
                <a:ea typeface="ＭＳ Ｐゴシック" pitchFamily="-106"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pitchFamily="-106"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pitchFamily="-106"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pitchFamily="-106"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pitchFamily="-106" charset="-128"/>
              </a:defRPr>
            </a:lvl9pPr>
          </a:lstStyle>
          <a:p>
            <a:endParaRPr lang="en-US">
              <a:solidFill>
                <a:srgbClr val="000000"/>
              </a:solidFill>
            </a:endParaRPr>
          </a:p>
        </p:txBody>
      </p:sp>
      <p:sp>
        <p:nvSpPr>
          <p:cNvPr id="30725" name="Text Box 6"/>
          <p:cNvSpPr txBox="1">
            <a:spLocks noChangeArrowheads="1"/>
          </p:cNvSpPr>
          <p:nvPr/>
        </p:nvSpPr>
        <p:spPr bwMode="auto">
          <a:xfrm>
            <a:off x="1981200" y="2354263"/>
            <a:ext cx="57213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pitchFamily="-106" charset="-128"/>
              </a:defRPr>
            </a:lvl1pPr>
            <a:lvl2pPr marL="742950" indent="-285750">
              <a:defRPr sz="2400" b="1">
                <a:solidFill>
                  <a:schemeClr val="tx1"/>
                </a:solidFill>
                <a:latin typeface="Arial" charset="0"/>
                <a:ea typeface="ＭＳ Ｐゴシック" pitchFamily="-106" charset="-128"/>
              </a:defRPr>
            </a:lvl2pPr>
            <a:lvl3pPr marL="1143000" indent="-228600">
              <a:defRPr sz="2400" b="1">
                <a:solidFill>
                  <a:schemeClr val="tx1"/>
                </a:solidFill>
                <a:latin typeface="Arial" charset="0"/>
                <a:ea typeface="ＭＳ Ｐゴシック" pitchFamily="-106" charset="-128"/>
              </a:defRPr>
            </a:lvl3pPr>
            <a:lvl4pPr marL="1600200" indent="-228600">
              <a:defRPr sz="2400" b="1">
                <a:solidFill>
                  <a:schemeClr val="tx1"/>
                </a:solidFill>
                <a:latin typeface="Arial" charset="0"/>
                <a:ea typeface="ＭＳ Ｐゴシック" pitchFamily="-106" charset="-128"/>
              </a:defRPr>
            </a:lvl4pPr>
            <a:lvl5pPr marL="2057400" indent="-228600">
              <a:defRPr sz="2400" b="1">
                <a:solidFill>
                  <a:schemeClr val="tx1"/>
                </a:solidFill>
                <a:latin typeface="Arial" charset="0"/>
                <a:ea typeface="ＭＳ Ｐゴシック" pitchFamily="-106"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pitchFamily="-106"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pitchFamily="-106"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pitchFamily="-106"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pitchFamily="-106" charset="-128"/>
              </a:defRPr>
            </a:lvl9pPr>
          </a:lstStyle>
          <a:p>
            <a:pPr>
              <a:lnSpc>
                <a:spcPct val="90000"/>
              </a:lnSpc>
              <a:spcBef>
                <a:spcPct val="20000"/>
              </a:spcBef>
              <a:buFont typeface="Wingdings" pitchFamily="-106" charset="2"/>
              <a:buNone/>
            </a:pPr>
            <a:endParaRPr lang="en-US" sz="1800" b="0">
              <a:solidFill>
                <a:srgbClr val="000000"/>
              </a:solidFill>
            </a:endParaRPr>
          </a:p>
        </p:txBody>
      </p:sp>
      <p:sp>
        <p:nvSpPr>
          <p:cNvPr id="30728" name="Text Box 9"/>
          <p:cNvSpPr txBox="1">
            <a:spLocks noChangeArrowheads="1"/>
          </p:cNvSpPr>
          <p:nvPr/>
        </p:nvSpPr>
        <p:spPr bwMode="auto">
          <a:xfrm>
            <a:off x="1420813" y="4806950"/>
            <a:ext cx="5492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sz="2400" b="1">
                <a:solidFill>
                  <a:schemeClr val="tx1"/>
                </a:solidFill>
                <a:latin typeface="Arial" charset="0"/>
                <a:ea typeface="ＭＳ Ｐゴシック" pitchFamily="-106" charset="-128"/>
              </a:defRPr>
            </a:lvl1pPr>
            <a:lvl2pPr marL="742950" indent="-285750">
              <a:defRPr sz="2400" b="1">
                <a:solidFill>
                  <a:schemeClr val="tx1"/>
                </a:solidFill>
                <a:latin typeface="Arial" charset="0"/>
                <a:ea typeface="ＭＳ Ｐゴシック" pitchFamily="-106" charset="-128"/>
              </a:defRPr>
            </a:lvl2pPr>
            <a:lvl3pPr marL="1143000" indent="-228600">
              <a:defRPr sz="2400" b="1">
                <a:solidFill>
                  <a:schemeClr val="tx1"/>
                </a:solidFill>
                <a:latin typeface="Arial" charset="0"/>
                <a:ea typeface="ＭＳ Ｐゴシック" pitchFamily="-106" charset="-128"/>
              </a:defRPr>
            </a:lvl3pPr>
            <a:lvl4pPr marL="1600200" indent="-228600">
              <a:defRPr sz="2400" b="1">
                <a:solidFill>
                  <a:schemeClr val="tx1"/>
                </a:solidFill>
                <a:latin typeface="Arial" charset="0"/>
                <a:ea typeface="ＭＳ Ｐゴシック" pitchFamily="-106" charset="-128"/>
              </a:defRPr>
            </a:lvl4pPr>
            <a:lvl5pPr marL="2057400" indent="-228600">
              <a:defRPr sz="2400" b="1">
                <a:solidFill>
                  <a:schemeClr val="tx1"/>
                </a:solidFill>
                <a:latin typeface="Arial" charset="0"/>
                <a:ea typeface="ＭＳ Ｐゴシック" pitchFamily="-106"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pitchFamily="-106"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pitchFamily="-106"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pitchFamily="-106"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pitchFamily="-106" charset="-128"/>
              </a:defRPr>
            </a:lvl9pPr>
          </a:lstStyle>
          <a:p>
            <a:pPr algn="r"/>
            <a:r>
              <a:rPr lang="en-US">
                <a:solidFill>
                  <a:srgbClr val="000000"/>
                </a:solidFill>
              </a:rPr>
              <a:t>    </a:t>
            </a:r>
          </a:p>
        </p:txBody>
      </p:sp>
      <p:sp>
        <p:nvSpPr>
          <p:cNvPr id="30729" name="Text Box 10"/>
          <p:cNvSpPr txBox="1">
            <a:spLocks noChangeArrowheads="1"/>
          </p:cNvSpPr>
          <p:nvPr/>
        </p:nvSpPr>
        <p:spPr bwMode="auto">
          <a:xfrm>
            <a:off x="2422525" y="5305425"/>
            <a:ext cx="5280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pitchFamily="-106" charset="-128"/>
              </a:defRPr>
            </a:lvl1pPr>
            <a:lvl2pPr marL="742950" indent="-285750">
              <a:defRPr sz="2400" b="1">
                <a:solidFill>
                  <a:schemeClr val="tx1"/>
                </a:solidFill>
                <a:latin typeface="Arial" charset="0"/>
                <a:ea typeface="ＭＳ Ｐゴシック" pitchFamily="-106" charset="-128"/>
              </a:defRPr>
            </a:lvl2pPr>
            <a:lvl3pPr marL="1143000" indent="-228600">
              <a:defRPr sz="2400" b="1">
                <a:solidFill>
                  <a:schemeClr val="tx1"/>
                </a:solidFill>
                <a:latin typeface="Arial" charset="0"/>
                <a:ea typeface="ＭＳ Ｐゴシック" pitchFamily="-106" charset="-128"/>
              </a:defRPr>
            </a:lvl3pPr>
            <a:lvl4pPr marL="1600200" indent="-228600">
              <a:defRPr sz="2400" b="1">
                <a:solidFill>
                  <a:schemeClr val="tx1"/>
                </a:solidFill>
                <a:latin typeface="Arial" charset="0"/>
                <a:ea typeface="ＭＳ Ｐゴシック" pitchFamily="-106" charset="-128"/>
              </a:defRPr>
            </a:lvl4pPr>
            <a:lvl5pPr marL="2057400" indent="-228600">
              <a:defRPr sz="2400" b="1">
                <a:solidFill>
                  <a:schemeClr val="tx1"/>
                </a:solidFill>
                <a:latin typeface="Arial" charset="0"/>
                <a:ea typeface="ＭＳ Ｐゴシック" pitchFamily="-106"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pitchFamily="-106"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pitchFamily="-106"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pitchFamily="-106"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pitchFamily="-106" charset="-128"/>
              </a:defRPr>
            </a:lvl9pPr>
          </a:lstStyle>
          <a:p>
            <a:endParaRPr lang="en-US">
              <a:solidFill>
                <a:srgbClr val="000000"/>
              </a:solidFill>
            </a:endParaRPr>
          </a:p>
        </p:txBody>
      </p:sp>
      <p:sp>
        <p:nvSpPr>
          <p:cNvPr id="30730" name="Text Box 11"/>
          <p:cNvSpPr txBox="1">
            <a:spLocks noChangeArrowheads="1"/>
          </p:cNvSpPr>
          <p:nvPr/>
        </p:nvSpPr>
        <p:spPr bwMode="auto">
          <a:xfrm>
            <a:off x="1838325" y="5516563"/>
            <a:ext cx="6962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pitchFamily="-106" charset="-128"/>
              </a:defRPr>
            </a:lvl1pPr>
            <a:lvl2pPr marL="742950" indent="-285750">
              <a:defRPr sz="2400" b="1">
                <a:solidFill>
                  <a:schemeClr val="tx1"/>
                </a:solidFill>
                <a:latin typeface="Arial" charset="0"/>
                <a:ea typeface="ＭＳ Ｐゴシック" pitchFamily="-106" charset="-128"/>
              </a:defRPr>
            </a:lvl2pPr>
            <a:lvl3pPr marL="1143000" indent="-228600">
              <a:defRPr sz="2400" b="1">
                <a:solidFill>
                  <a:schemeClr val="tx1"/>
                </a:solidFill>
                <a:latin typeface="Arial" charset="0"/>
                <a:ea typeface="ＭＳ Ｐゴシック" pitchFamily="-106" charset="-128"/>
              </a:defRPr>
            </a:lvl3pPr>
            <a:lvl4pPr marL="1600200" indent="-228600">
              <a:defRPr sz="2400" b="1">
                <a:solidFill>
                  <a:schemeClr val="tx1"/>
                </a:solidFill>
                <a:latin typeface="Arial" charset="0"/>
                <a:ea typeface="ＭＳ Ｐゴシック" pitchFamily="-106" charset="-128"/>
              </a:defRPr>
            </a:lvl4pPr>
            <a:lvl5pPr marL="2057400" indent="-228600">
              <a:defRPr sz="2400" b="1">
                <a:solidFill>
                  <a:schemeClr val="tx1"/>
                </a:solidFill>
                <a:latin typeface="Arial" charset="0"/>
                <a:ea typeface="ＭＳ Ｐゴシック" pitchFamily="-106"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pitchFamily="-106"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pitchFamily="-106"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pitchFamily="-106"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pitchFamily="-106" charset="-128"/>
              </a:defRPr>
            </a:lvl9pPr>
          </a:lstStyle>
          <a:p>
            <a:r>
              <a:rPr lang="en-US" sz="1600">
                <a:solidFill>
                  <a:srgbClr val="000000"/>
                </a:solidFill>
                <a:latin typeface="Lucida Grande" pitchFamily="-106" charset="0"/>
              </a:rPr>
              <a:t> 11	12	13	14	15	16	17</a:t>
            </a:r>
          </a:p>
        </p:txBody>
      </p:sp>
      <p:sp>
        <p:nvSpPr>
          <p:cNvPr id="30732" name="Text Box 13"/>
          <p:cNvSpPr txBox="1">
            <a:spLocks noChangeArrowheads="1"/>
          </p:cNvSpPr>
          <p:nvPr/>
        </p:nvSpPr>
        <p:spPr bwMode="auto">
          <a:xfrm>
            <a:off x="2286000" y="4433888"/>
            <a:ext cx="6985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pitchFamily="-106" charset="-128"/>
              </a:defRPr>
            </a:lvl1pPr>
            <a:lvl2pPr marL="742950" indent="-285750">
              <a:defRPr sz="2400" b="1">
                <a:solidFill>
                  <a:schemeClr val="tx1"/>
                </a:solidFill>
                <a:latin typeface="Arial" charset="0"/>
                <a:ea typeface="ＭＳ Ｐゴシック" pitchFamily="-106" charset="-128"/>
              </a:defRPr>
            </a:lvl2pPr>
            <a:lvl3pPr marL="1143000" indent="-228600">
              <a:defRPr sz="2400" b="1">
                <a:solidFill>
                  <a:schemeClr val="tx1"/>
                </a:solidFill>
                <a:latin typeface="Arial" charset="0"/>
                <a:ea typeface="ＭＳ Ｐゴシック" pitchFamily="-106" charset="-128"/>
              </a:defRPr>
            </a:lvl3pPr>
            <a:lvl4pPr marL="1600200" indent="-228600">
              <a:defRPr sz="2400" b="1">
                <a:solidFill>
                  <a:schemeClr val="tx1"/>
                </a:solidFill>
                <a:latin typeface="Arial" charset="0"/>
                <a:ea typeface="ＭＳ Ｐゴシック" pitchFamily="-106" charset="-128"/>
              </a:defRPr>
            </a:lvl4pPr>
            <a:lvl5pPr marL="2057400" indent="-228600">
              <a:defRPr sz="2400" b="1">
                <a:solidFill>
                  <a:schemeClr val="tx1"/>
                </a:solidFill>
                <a:latin typeface="Arial" charset="0"/>
                <a:ea typeface="ＭＳ Ｐゴシック" pitchFamily="-106"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pitchFamily="-106"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pitchFamily="-106"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pitchFamily="-106"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pitchFamily="-106" charset="-128"/>
              </a:defRPr>
            </a:lvl9pPr>
          </a:lstStyle>
          <a:p>
            <a:r>
              <a:rPr lang="en-US" sz="1600">
                <a:solidFill>
                  <a:srgbClr val="000000"/>
                </a:solidFill>
              </a:rPr>
              <a:t>E</a:t>
            </a:r>
            <a:endParaRPr lang="en-US" sz="1400">
              <a:solidFill>
                <a:srgbClr val="000000"/>
              </a:solidFill>
            </a:endParaRPr>
          </a:p>
          <a:p>
            <a:endParaRPr lang="en-US" sz="1400">
              <a:solidFill>
                <a:srgbClr val="000000"/>
              </a:solidFill>
            </a:endParaRPr>
          </a:p>
        </p:txBody>
      </p:sp>
      <p:sp>
        <p:nvSpPr>
          <p:cNvPr id="30735" name="Text Box 16"/>
          <p:cNvSpPr txBox="1">
            <a:spLocks noChangeArrowheads="1"/>
          </p:cNvSpPr>
          <p:nvPr/>
        </p:nvSpPr>
        <p:spPr bwMode="auto">
          <a:xfrm>
            <a:off x="7058025" y="36004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pitchFamily="-106" charset="-128"/>
              </a:defRPr>
            </a:lvl1pPr>
            <a:lvl2pPr marL="742950" indent="-285750">
              <a:defRPr sz="2400" b="1">
                <a:solidFill>
                  <a:schemeClr val="tx1"/>
                </a:solidFill>
                <a:latin typeface="Arial" charset="0"/>
                <a:ea typeface="ＭＳ Ｐゴシック" pitchFamily="-106" charset="-128"/>
              </a:defRPr>
            </a:lvl2pPr>
            <a:lvl3pPr marL="1143000" indent="-228600">
              <a:defRPr sz="2400" b="1">
                <a:solidFill>
                  <a:schemeClr val="tx1"/>
                </a:solidFill>
                <a:latin typeface="Arial" charset="0"/>
                <a:ea typeface="ＭＳ Ｐゴシック" pitchFamily="-106" charset="-128"/>
              </a:defRPr>
            </a:lvl3pPr>
            <a:lvl4pPr marL="1600200" indent="-228600">
              <a:defRPr sz="2400" b="1">
                <a:solidFill>
                  <a:schemeClr val="tx1"/>
                </a:solidFill>
                <a:latin typeface="Arial" charset="0"/>
                <a:ea typeface="ＭＳ Ｐゴシック" pitchFamily="-106" charset="-128"/>
              </a:defRPr>
            </a:lvl4pPr>
            <a:lvl5pPr marL="2057400" indent="-228600">
              <a:defRPr sz="2400" b="1">
                <a:solidFill>
                  <a:schemeClr val="tx1"/>
                </a:solidFill>
                <a:latin typeface="Arial" charset="0"/>
                <a:ea typeface="ＭＳ Ｐゴシック" pitchFamily="-106"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pitchFamily="-106"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pitchFamily="-106"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pitchFamily="-106"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pitchFamily="-106" charset="-128"/>
              </a:defRPr>
            </a:lvl9pPr>
          </a:lstStyle>
          <a:p>
            <a:endParaRPr lang="en-US">
              <a:solidFill>
                <a:srgbClr val="000000"/>
              </a:solidFill>
            </a:endParaRPr>
          </a:p>
        </p:txBody>
      </p:sp>
      <p:sp>
        <p:nvSpPr>
          <p:cNvPr id="30738" name="Text Box 19"/>
          <p:cNvSpPr txBox="1">
            <a:spLocks noChangeArrowheads="1"/>
          </p:cNvSpPr>
          <p:nvPr/>
        </p:nvSpPr>
        <p:spPr bwMode="auto">
          <a:xfrm>
            <a:off x="2422525" y="4648200"/>
            <a:ext cx="4746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pitchFamily="-106" charset="-128"/>
              </a:defRPr>
            </a:lvl1pPr>
            <a:lvl2pPr marL="742950" indent="-285750">
              <a:defRPr sz="2400" b="1">
                <a:solidFill>
                  <a:schemeClr val="tx1"/>
                </a:solidFill>
                <a:latin typeface="Arial" charset="0"/>
                <a:ea typeface="ＭＳ Ｐゴシック" pitchFamily="-106" charset="-128"/>
              </a:defRPr>
            </a:lvl2pPr>
            <a:lvl3pPr marL="1143000" indent="-228600">
              <a:defRPr sz="2400" b="1">
                <a:solidFill>
                  <a:schemeClr val="tx1"/>
                </a:solidFill>
                <a:latin typeface="Arial" charset="0"/>
                <a:ea typeface="ＭＳ Ｐゴシック" pitchFamily="-106" charset="-128"/>
              </a:defRPr>
            </a:lvl3pPr>
            <a:lvl4pPr marL="1600200" indent="-228600">
              <a:defRPr sz="2400" b="1">
                <a:solidFill>
                  <a:schemeClr val="tx1"/>
                </a:solidFill>
                <a:latin typeface="Arial" charset="0"/>
                <a:ea typeface="ＭＳ Ｐゴシック" pitchFamily="-106" charset="-128"/>
              </a:defRPr>
            </a:lvl4pPr>
            <a:lvl5pPr marL="2057400" indent="-228600">
              <a:defRPr sz="2400" b="1">
                <a:solidFill>
                  <a:schemeClr val="tx1"/>
                </a:solidFill>
                <a:latin typeface="Arial" charset="0"/>
                <a:ea typeface="ＭＳ Ｐゴシック" pitchFamily="-106"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pitchFamily="-106"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pitchFamily="-106"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pitchFamily="-106"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pitchFamily="-106" charset="-128"/>
              </a:defRPr>
            </a:lvl9pPr>
          </a:lstStyle>
          <a:p>
            <a:r>
              <a:rPr lang="en-US" sz="1600">
                <a:solidFill>
                  <a:srgbClr val="000000"/>
                </a:solidFill>
                <a:latin typeface="Lucida Grande" pitchFamily="-106" charset="0"/>
              </a:rPr>
              <a:t>N</a:t>
            </a:r>
          </a:p>
        </p:txBody>
      </p:sp>
      <p:sp>
        <p:nvSpPr>
          <p:cNvPr id="30739" name="Text Box 20"/>
          <p:cNvSpPr txBox="1">
            <a:spLocks noChangeArrowheads="1"/>
          </p:cNvSpPr>
          <p:nvPr/>
        </p:nvSpPr>
        <p:spPr bwMode="auto">
          <a:xfrm>
            <a:off x="7191564" y="4475162"/>
            <a:ext cx="6667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pitchFamily="-106" charset="-128"/>
              </a:defRPr>
            </a:lvl1pPr>
            <a:lvl2pPr marL="742950" indent="-285750">
              <a:defRPr sz="2400" b="1">
                <a:solidFill>
                  <a:schemeClr val="tx1"/>
                </a:solidFill>
                <a:latin typeface="Arial" charset="0"/>
                <a:ea typeface="ＭＳ Ｐゴシック" pitchFamily="-106" charset="-128"/>
              </a:defRPr>
            </a:lvl2pPr>
            <a:lvl3pPr marL="1143000" indent="-228600">
              <a:defRPr sz="2400" b="1">
                <a:solidFill>
                  <a:schemeClr val="tx1"/>
                </a:solidFill>
                <a:latin typeface="Arial" charset="0"/>
                <a:ea typeface="ＭＳ Ｐゴシック" pitchFamily="-106" charset="-128"/>
              </a:defRPr>
            </a:lvl3pPr>
            <a:lvl4pPr marL="1600200" indent="-228600">
              <a:defRPr sz="2400" b="1">
                <a:solidFill>
                  <a:schemeClr val="tx1"/>
                </a:solidFill>
                <a:latin typeface="Arial" charset="0"/>
                <a:ea typeface="ＭＳ Ｐゴシック" pitchFamily="-106" charset="-128"/>
              </a:defRPr>
            </a:lvl4pPr>
            <a:lvl5pPr marL="2057400" indent="-228600">
              <a:defRPr sz="2400" b="1">
                <a:solidFill>
                  <a:schemeClr val="tx1"/>
                </a:solidFill>
                <a:latin typeface="Arial" charset="0"/>
                <a:ea typeface="ＭＳ Ｐゴシック" pitchFamily="-106"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pitchFamily="-106"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pitchFamily="-106"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pitchFamily="-106"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pitchFamily="-106" charset="-128"/>
              </a:defRPr>
            </a:lvl9pPr>
          </a:lstStyle>
          <a:p>
            <a:r>
              <a:rPr lang="en-US" sz="1600" dirty="0">
                <a:solidFill>
                  <a:srgbClr val="000000"/>
                </a:solidFill>
                <a:latin typeface="Lucida Grande" pitchFamily="-106" charset="0"/>
              </a:rPr>
              <a:t>N</a:t>
            </a:r>
          </a:p>
          <a:p>
            <a:endParaRPr lang="en-US" dirty="0">
              <a:solidFill>
                <a:srgbClr val="000000"/>
              </a:solidFill>
            </a:endParaRPr>
          </a:p>
        </p:txBody>
      </p:sp>
      <p:sp>
        <p:nvSpPr>
          <p:cNvPr id="30740" name="Text Box 21"/>
          <p:cNvSpPr txBox="1">
            <a:spLocks noChangeArrowheads="1"/>
          </p:cNvSpPr>
          <p:nvPr/>
        </p:nvSpPr>
        <p:spPr bwMode="auto">
          <a:xfrm>
            <a:off x="342900" y="5237163"/>
            <a:ext cx="2162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pitchFamily="-106" charset="-128"/>
              </a:defRPr>
            </a:lvl1pPr>
            <a:lvl2pPr marL="742950" indent="-285750">
              <a:defRPr sz="2400" b="1">
                <a:solidFill>
                  <a:schemeClr val="tx1"/>
                </a:solidFill>
                <a:latin typeface="Arial" charset="0"/>
                <a:ea typeface="ＭＳ Ｐゴシック" pitchFamily="-106" charset="-128"/>
              </a:defRPr>
            </a:lvl2pPr>
            <a:lvl3pPr marL="1143000" indent="-228600">
              <a:defRPr sz="2400" b="1">
                <a:solidFill>
                  <a:schemeClr val="tx1"/>
                </a:solidFill>
                <a:latin typeface="Arial" charset="0"/>
                <a:ea typeface="ＭＳ Ｐゴシック" pitchFamily="-106" charset="-128"/>
              </a:defRPr>
            </a:lvl3pPr>
            <a:lvl4pPr marL="1600200" indent="-228600">
              <a:defRPr sz="2400" b="1">
                <a:solidFill>
                  <a:schemeClr val="tx1"/>
                </a:solidFill>
                <a:latin typeface="Arial" charset="0"/>
                <a:ea typeface="ＭＳ Ｐゴシック" pitchFamily="-106" charset="-128"/>
              </a:defRPr>
            </a:lvl4pPr>
            <a:lvl5pPr marL="2057400" indent="-228600">
              <a:defRPr sz="2400" b="1">
                <a:solidFill>
                  <a:schemeClr val="tx1"/>
                </a:solidFill>
                <a:latin typeface="Arial" charset="0"/>
                <a:ea typeface="ＭＳ Ｐゴシック" pitchFamily="-106"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pitchFamily="-106"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pitchFamily="-106"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pitchFamily="-106"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pitchFamily="-106" charset="-128"/>
              </a:defRPr>
            </a:lvl9pPr>
          </a:lstStyle>
          <a:p>
            <a:r>
              <a:rPr lang="en-US" sz="1200">
                <a:solidFill>
                  <a:srgbClr val="000000"/>
                </a:solidFill>
                <a:latin typeface="Lucida Grande" pitchFamily="-106" charset="0"/>
              </a:rPr>
              <a:t> N=Non-engaged</a:t>
            </a:r>
          </a:p>
          <a:p>
            <a:r>
              <a:rPr lang="en-US" sz="1200">
                <a:solidFill>
                  <a:srgbClr val="000000"/>
                </a:solidFill>
                <a:latin typeface="Lucida Grande" pitchFamily="-106" charset="0"/>
              </a:rPr>
              <a:t> E=Engaged</a:t>
            </a:r>
          </a:p>
        </p:txBody>
      </p:sp>
      <p:sp>
        <p:nvSpPr>
          <p:cNvPr id="30742" name="Line 23"/>
          <p:cNvSpPr>
            <a:spLocks noChangeShapeType="1"/>
          </p:cNvSpPr>
          <p:nvPr/>
        </p:nvSpPr>
        <p:spPr bwMode="auto">
          <a:xfrm>
            <a:off x="5362042" y="4494213"/>
            <a:ext cx="2009775" cy="214312"/>
          </a:xfrm>
          <a:prstGeom prst="line">
            <a:avLst/>
          </a:prstGeom>
          <a:noFill/>
          <a:ln w="38100" cmpd="dbl">
            <a:solidFill>
              <a:schemeClr val="accent2"/>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grpSp>
        <p:nvGrpSpPr>
          <p:cNvPr id="2" name="Group 1"/>
          <p:cNvGrpSpPr/>
          <p:nvPr/>
        </p:nvGrpSpPr>
        <p:grpSpPr>
          <a:xfrm>
            <a:off x="1602048" y="1792287"/>
            <a:ext cx="6045200" cy="3513138"/>
            <a:chOff x="2266950" y="1676400"/>
            <a:chExt cx="6045200" cy="3513138"/>
          </a:xfrm>
        </p:grpSpPr>
        <p:sp>
          <p:nvSpPr>
            <p:cNvPr id="30726" name="Line 7"/>
            <p:cNvSpPr>
              <a:spLocks noChangeShapeType="1"/>
            </p:cNvSpPr>
            <p:nvPr/>
          </p:nvSpPr>
          <p:spPr bwMode="auto">
            <a:xfrm>
              <a:off x="2266950" y="1676400"/>
              <a:ext cx="19050" cy="35131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30727" name="Line 8"/>
            <p:cNvSpPr>
              <a:spLocks noChangeShapeType="1"/>
            </p:cNvSpPr>
            <p:nvPr/>
          </p:nvSpPr>
          <p:spPr bwMode="auto">
            <a:xfrm>
              <a:off x="2286000" y="5189538"/>
              <a:ext cx="58642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30731" name="Line 12"/>
            <p:cNvSpPr>
              <a:spLocks noChangeShapeType="1"/>
            </p:cNvSpPr>
            <p:nvPr/>
          </p:nvSpPr>
          <p:spPr bwMode="auto">
            <a:xfrm flipV="1">
              <a:off x="2727325" y="3933825"/>
              <a:ext cx="1692275" cy="7143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30733" name="Text Box 14"/>
            <p:cNvSpPr txBox="1">
              <a:spLocks noChangeArrowheads="1"/>
            </p:cNvSpPr>
            <p:nvPr/>
          </p:nvSpPr>
          <p:spPr bwMode="auto">
            <a:xfrm>
              <a:off x="7608888" y="1676400"/>
              <a:ext cx="7032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pitchFamily="-106" charset="-128"/>
                </a:defRPr>
              </a:lvl1pPr>
              <a:lvl2pPr marL="742950" indent="-285750">
                <a:defRPr sz="2400" b="1">
                  <a:solidFill>
                    <a:schemeClr val="tx1"/>
                  </a:solidFill>
                  <a:latin typeface="Arial" charset="0"/>
                  <a:ea typeface="ＭＳ Ｐゴシック" pitchFamily="-106" charset="-128"/>
                </a:defRPr>
              </a:lvl2pPr>
              <a:lvl3pPr marL="1143000" indent="-228600">
                <a:defRPr sz="2400" b="1">
                  <a:solidFill>
                    <a:schemeClr val="tx1"/>
                  </a:solidFill>
                  <a:latin typeface="Arial" charset="0"/>
                  <a:ea typeface="ＭＳ Ｐゴシック" pitchFamily="-106" charset="-128"/>
                </a:defRPr>
              </a:lvl3pPr>
              <a:lvl4pPr marL="1600200" indent="-228600">
                <a:defRPr sz="2400" b="1">
                  <a:solidFill>
                    <a:schemeClr val="tx1"/>
                  </a:solidFill>
                  <a:latin typeface="Arial" charset="0"/>
                  <a:ea typeface="ＭＳ Ｐゴシック" pitchFamily="-106" charset="-128"/>
                </a:defRPr>
              </a:lvl4pPr>
              <a:lvl5pPr marL="2057400" indent="-228600">
                <a:defRPr sz="2400" b="1">
                  <a:solidFill>
                    <a:schemeClr val="tx1"/>
                  </a:solidFill>
                  <a:latin typeface="Arial" charset="0"/>
                  <a:ea typeface="ＭＳ Ｐゴシック" pitchFamily="-106"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pitchFamily="-106"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pitchFamily="-106"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pitchFamily="-106"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pitchFamily="-106" charset="-128"/>
                </a:defRPr>
              </a:lvl9pPr>
            </a:lstStyle>
            <a:p>
              <a:r>
                <a:rPr lang="en-US" sz="1600">
                  <a:solidFill>
                    <a:srgbClr val="000000"/>
                  </a:solidFill>
                </a:rPr>
                <a:t>Ec</a:t>
              </a:r>
              <a:endParaRPr lang="en-US" sz="1400">
                <a:solidFill>
                  <a:srgbClr val="000000"/>
                </a:solidFill>
              </a:endParaRPr>
            </a:p>
          </p:txBody>
        </p:sp>
        <p:sp>
          <p:nvSpPr>
            <p:cNvPr id="30734" name="Line 15"/>
            <p:cNvSpPr>
              <a:spLocks noChangeShapeType="1"/>
            </p:cNvSpPr>
            <p:nvPr/>
          </p:nvSpPr>
          <p:spPr bwMode="auto">
            <a:xfrm flipV="1">
              <a:off x="2727325" y="3933825"/>
              <a:ext cx="2649538" cy="7143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30736" name="Text Box 17"/>
            <p:cNvSpPr txBox="1">
              <a:spLocks noChangeArrowheads="1"/>
            </p:cNvSpPr>
            <p:nvPr/>
          </p:nvSpPr>
          <p:spPr bwMode="auto">
            <a:xfrm>
              <a:off x="7848600" y="4191000"/>
              <a:ext cx="3762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pitchFamily="-106" charset="-128"/>
                </a:defRPr>
              </a:lvl1pPr>
              <a:lvl2pPr marL="742950" indent="-285750">
                <a:defRPr sz="2400" b="1">
                  <a:solidFill>
                    <a:schemeClr val="tx1"/>
                  </a:solidFill>
                  <a:latin typeface="Arial" charset="0"/>
                  <a:ea typeface="ＭＳ Ｐゴシック" pitchFamily="-106" charset="-128"/>
                </a:defRPr>
              </a:lvl2pPr>
              <a:lvl3pPr marL="1143000" indent="-228600">
                <a:defRPr sz="2400" b="1">
                  <a:solidFill>
                    <a:schemeClr val="tx1"/>
                  </a:solidFill>
                  <a:latin typeface="Arial" charset="0"/>
                  <a:ea typeface="ＭＳ Ｐゴシック" pitchFamily="-106" charset="-128"/>
                </a:defRPr>
              </a:lvl3pPr>
              <a:lvl4pPr marL="1600200" indent="-228600">
                <a:defRPr sz="2400" b="1">
                  <a:solidFill>
                    <a:schemeClr val="tx1"/>
                  </a:solidFill>
                  <a:latin typeface="Arial" charset="0"/>
                  <a:ea typeface="ＭＳ Ｐゴシック" pitchFamily="-106" charset="-128"/>
                </a:defRPr>
              </a:lvl4pPr>
              <a:lvl5pPr marL="2057400" indent="-228600">
                <a:defRPr sz="2400" b="1">
                  <a:solidFill>
                    <a:schemeClr val="tx1"/>
                  </a:solidFill>
                  <a:latin typeface="Arial" charset="0"/>
                  <a:ea typeface="ＭＳ Ｐゴシック" pitchFamily="-106"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pitchFamily="-106"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pitchFamily="-106"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pitchFamily="-106"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pitchFamily="-106" charset="-128"/>
                </a:defRPr>
              </a:lvl9pPr>
            </a:lstStyle>
            <a:p>
              <a:r>
                <a:rPr lang="en-US" sz="1600">
                  <a:solidFill>
                    <a:srgbClr val="000000"/>
                  </a:solidFill>
                </a:rPr>
                <a:t>Ei</a:t>
              </a:r>
              <a:endParaRPr lang="en-US" sz="1400">
                <a:solidFill>
                  <a:srgbClr val="000000"/>
                </a:solidFill>
              </a:endParaRPr>
            </a:p>
          </p:txBody>
        </p:sp>
        <p:sp>
          <p:nvSpPr>
            <p:cNvPr id="30737" name="Line 18"/>
            <p:cNvSpPr>
              <a:spLocks noChangeShapeType="1"/>
            </p:cNvSpPr>
            <p:nvPr/>
          </p:nvSpPr>
          <p:spPr bwMode="auto">
            <a:xfrm flipV="1">
              <a:off x="2727325" y="4806950"/>
              <a:ext cx="1539875" cy="0"/>
            </a:xfrm>
            <a:prstGeom prst="line">
              <a:avLst/>
            </a:prstGeom>
            <a:noFill/>
            <a:ln w="38100" cmpd="dbl">
              <a:solidFill>
                <a:schemeClr val="accent2"/>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30741" name="Line 22"/>
            <p:cNvSpPr>
              <a:spLocks noChangeShapeType="1"/>
            </p:cNvSpPr>
            <p:nvPr/>
          </p:nvSpPr>
          <p:spPr bwMode="auto">
            <a:xfrm flipV="1">
              <a:off x="4267200" y="4433888"/>
              <a:ext cx="1752600" cy="373062"/>
            </a:xfrm>
            <a:prstGeom prst="line">
              <a:avLst/>
            </a:prstGeom>
            <a:noFill/>
            <a:ln w="38100" cmpd="dbl">
              <a:solidFill>
                <a:schemeClr val="accent2"/>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30743" name="Line 24"/>
            <p:cNvSpPr>
              <a:spLocks noChangeShapeType="1"/>
            </p:cNvSpPr>
            <p:nvPr/>
          </p:nvSpPr>
          <p:spPr bwMode="auto">
            <a:xfrm>
              <a:off x="5376863" y="3933825"/>
              <a:ext cx="1681162" cy="2571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30744" name="Line 25"/>
            <p:cNvSpPr>
              <a:spLocks noChangeShapeType="1"/>
            </p:cNvSpPr>
            <p:nvPr/>
          </p:nvSpPr>
          <p:spPr bwMode="auto">
            <a:xfrm>
              <a:off x="7058025" y="4191000"/>
              <a:ext cx="903288" cy="2428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30745" name="Line 26"/>
            <p:cNvSpPr>
              <a:spLocks noChangeShapeType="1"/>
            </p:cNvSpPr>
            <p:nvPr/>
          </p:nvSpPr>
          <p:spPr bwMode="auto">
            <a:xfrm flipV="1">
              <a:off x="4419600" y="3011488"/>
              <a:ext cx="957263" cy="9223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30746" name="Line 27"/>
            <p:cNvSpPr>
              <a:spLocks noChangeShapeType="1"/>
            </p:cNvSpPr>
            <p:nvPr/>
          </p:nvSpPr>
          <p:spPr bwMode="auto">
            <a:xfrm>
              <a:off x="5376863" y="3011488"/>
              <a:ext cx="871537" cy="26511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30747" name="Line 28"/>
            <p:cNvSpPr>
              <a:spLocks noChangeShapeType="1"/>
            </p:cNvSpPr>
            <p:nvPr/>
          </p:nvSpPr>
          <p:spPr bwMode="auto">
            <a:xfrm flipV="1">
              <a:off x="6248400" y="1919288"/>
              <a:ext cx="1600200" cy="135731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grpSp>
      <p:sp>
        <p:nvSpPr>
          <p:cNvPr id="30748" name="Text Box 29"/>
          <p:cNvSpPr txBox="1">
            <a:spLocks noChangeArrowheads="1"/>
          </p:cNvSpPr>
          <p:nvPr/>
        </p:nvSpPr>
        <p:spPr bwMode="auto">
          <a:xfrm>
            <a:off x="4022725" y="5826125"/>
            <a:ext cx="2166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pitchFamily="-106" charset="-128"/>
              </a:defRPr>
            </a:lvl1pPr>
            <a:lvl2pPr marL="742950" indent="-285750">
              <a:defRPr sz="2400" b="1">
                <a:solidFill>
                  <a:schemeClr val="tx1"/>
                </a:solidFill>
                <a:latin typeface="Arial" charset="0"/>
                <a:ea typeface="ＭＳ Ｐゴシック" pitchFamily="-106" charset="-128"/>
              </a:defRPr>
            </a:lvl2pPr>
            <a:lvl3pPr marL="1143000" indent="-228600">
              <a:defRPr sz="2400" b="1">
                <a:solidFill>
                  <a:schemeClr val="tx1"/>
                </a:solidFill>
                <a:latin typeface="Arial" charset="0"/>
                <a:ea typeface="ＭＳ Ｐゴシック" pitchFamily="-106" charset="-128"/>
              </a:defRPr>
            </a:lvl3pPr>
            <a:lvl4pPr marL="1600200" indent="-228600">
              <a:defRPr sz="2400" b="1">
                <a:solidFill>
                  <a:schemeClr val="tx1"/>
                </a:solidFill>
                <a:latin typeface="Arial" charset="0"/>
                <a:ea typeface="ＭＳ Ｐゴシック" pitchFamily="-106" charset="-128"/>
              </a:defRPr>
            </a:lvl4pPr>
            <a:lvl5pPr marL="2057400" indent="-228600">
              <a:defRPr sz="2400" b="1">
                <a:solidFill>
                  <a:schemeClr val="tx1"/>
                </a:solidFill>
                <a:latin typeface="Arial" charset="0"/>
                <a:ea typeface="ＭＳ Ｐゴシック" pitchFamily="-106"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pitchFamily="-106"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pitchFamily="-106"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pitchFamily="-106"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pitchFamily="-106" charset="-128"/>
              </a:defRPr>
            </a:lvl9pPr>
          </a:lstStyle>
          <a:p>
            <a:r>
              <a:rPr lang="en-US">
                <a:solidFill>
                  <a:srgbClr val="000000"/>
                </a:solidFill>
                <a:latin typeface="Lucida Grande" pitchFamily="-106" charset="0"/>
              </a:rPr>
              <a:t>Age in Years</a:t>
            </a:r>
          </a:p>
        </p:txBody>
      </p:sp>
      <p:sp>
        <p:nvSpPr>
          <p:cNvPr id="4" name="Footer Placeholder 3"/>
          <p:cNvSpPr>
            <a:spLocks noGrp="1"/>
          </p:cNvSpPr>
          <p:nvPr>
            <p:ph type="ftr" sz="quarter" idx="11"/>
          </p:nvPr>
        </p:nvSpPr>
        <p:spPr/>
        <p:txBody>
          <a:bodyPr/>
          <a:lstStyle/>
          <a:p>
            <a:pPr>
              <a:defRPr/>
            </a:pPr>
            <a:endParaRPr lang="en-US" altLang="en-US"/>
          </a:p>
        </p:txBody>
      </p:sp>
    </p:spTree>
    <p:extLst>
      <p:ext uri="{BB962C8B-B14F-4D97-AF65-F5344CB8AC3E}">
        <p14:creationId xmlns:p14="http://schemas.microsoft.com/office/powerpoint/2010/main" val="201800802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94204666"/>
              </p:ext>
            </p:extLst>
          </p:nvPr>
        </p:nvGraphicFramePr>
        <p:xfrm>
          <a:off x="394063" y="1630680"/>
          <a:ext cx="8229600" cy="4191000"/>
        </p:xfrm>
        <a:graphic>
          <a:graphicData uri="http://schemas.openxmlformats.org/drawingml/2006/table">
            <a:tbl>
              <a:tblPr firstRow="1" firstCol="1" bandRow="1">
                <a:tableStyleId>{9DCAF9ED-07DC-4A11-8D7F-57B35C25682E}</a:tableStyleId>
              </a:tblPr>
              <a:tblGrid>
                <a:gridCol w="4330337"/>
                <a:gridCol w="3899263"/>
              </a:tblGrid>
              <a:tr h="350520">
                <a:tc>
                  <a:txBody>
                    <a:bodyPr/>
                    <a:lstStyle/>
                    <a:p>
                      <a:pPr marL="0" marR="0" algn="ctr">
                        <a:spcBef>
                          <a:spcPts val="0"/>
                        </a:spcBef>
                        <a:spcAft>
                          <a:spcPts val="0"/>
                        </a:spcAft>
                      </a:pPr>
                      <a:r>
                        <a:rPr lang="en-US" sz="1800" dirty="0">
                          <a:effectLst/>
                        </a:rPr>
                        <a:t>Program</a:t>
                      </a:r>
                      <a:endParaRPr lang="en-US" sz="16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dirty="0">
                          <a:effectLst/>
                        </a:rPr>
                        <a:t>Developmental Phase</a:t>
                      </a:r>
                      <a:endParaRPr lang="en-US" sz="1800" dirty="0">
                        <a:effectLst/>
                        <a:latin typeface="Calibri"/>
                        <a:ea typeface="Calibri"/>
                        <a:cs typeface="Times New Roman"/>
                      </a:endParaRPr>
                    </a:p>
                  </a:txBody>
                  <a:tcPr marL="68580" marR="68580" marT="0" marB="0"/>
                </a:tc>
              </a:tr>
              <a:tr h="548640">
                <a:tc>
                  <a:txBody>
                    <a:bodyPr/>
                    <a:lstStyle/>
                    <a:p>
                      <a:pPr marL="0" marR="0">
                        <a:spcBef>
                          <a:spcPts val="0"/>
                        </a:spcBef>
                        <a:spcAft>
                          <a:spcPts val="0"/>
                        </a:spcAft>
                      </a:pPr>
                      <a:r>
                        <a:rPr lang="en-US" sz="1800" dirty="0">
                          <a:effectLst/>
                        </a:rPr>
                        <a:t>Nurse Family </a:t>
                      </a:r>
                      <a:r>
                        <a:rPr lang="en-US" sz="1800" dirty="0" smtClean="0">
                          <a:effectLst/>
                        </a:rPr>
                        <a:t>Partnership</a:t>
                      </a:r>
                      <a:r>
                        <a:rPr lang="en-US" sz="1800" baseline="30000" dirty="0" smtClean="0">
                          <a:effectLst/>
                        </a:rPr>
                        <a:t>1</a:t>
                      </a:r>
                      <a:endParaRPr lang="en-US" sz="1800" dirty="0">
                        <a:effectLst/>
                        <a:latin typeface="Calibri"/>
                        <a:ea typeface="Calibri"/>
                        <a:cs typeface="Times New Roman"/>
                      </a:endParaRPr>
                    </a:p>
                  </a:txBody>
                  <a:tcPr marL="68580" marR="68580" marT="0" marB="0"/>
                </a:tc>
                <a:tc>
                  <a:txBody>
                    <a:bodyPr/>
                    <a:lstStyle/>
                    <a:p>
                      <a:pPr marL="0" marR="0" algn="l" defTabSz="914400" rtl="0" eaLnBrk="1" latinLnBrk="0" hangingPunct="1">
                        <a:spcBef>
                          <a:spcPts val="0"/>
                        </a:spcBef>
                        <a:spcAft>
                          <a:spcPts val="0"/>
                        </a:spcAft>
                      </a:pPr>
                      <a:r>
                        <a:rPr lang="en-US" sz="1800" kern="1200" dirty="0">
                          <a:effectLst/>
                        </a:rPr>
                        <a:t>Prenatal through </a:t>
                      </a:r>
                      <a:r>
                        <a:rPr lang="en-US" sz="1800" kern="1200" dirty="0" smtClean="0">
                          <a:effectLst/>
                        </a:rPr>
                        <a:t>infancy</a:t>
                      </a:r>
                      <a:endParaRPr lang="en-US" sz="1800" b="1" kern="1200" dirty="0">
                        <a:solidFill>
                          <a:schemeClr val="lt1"/>
                        </a:solidFill>
                        <a:effectLst/>
                        <a:latin typeface="+mn-lt"/>
                        <a:ea typeface="+mn-ea"/>
                        <a:cs typeface="+mn-cs"/>
                      </a:endParaRPr>
                    </a:p>
                  </a:txBody>
                  <a:tcPr marL="68580" marR="68580" marT="0" marB="0"/>
                </a:tc>
              </a:tr>
              <a:tr h="548640">
                <a:tc>
                  <a:txBody>
                    <a:bodyPr/>
                    <a:lstStyle/>
                    <a:p>
                      <a:pPr marL="0" marR="0">
                        <a:spcBef>
                          <a:spcPts val="0"/>
                        </a:spcBef>
                        <a:spcAft>
                          <a:spcPts val="0"/>
                        </a:spcAft>
                      </a:pPr>
                      <a:r>
                        <a:rPr lang="en-US" sz="1800" dirty="0">
                          <a:effectLst/>
                        </a:rPr>
                        <a:t>Healthy </a:t>
                      </a:r>
                      <a:r>
                        <a:rPr lang="en-US" sz="1800" dirty="0" smtClean="0">
                          <a:effectLst/>
                        </a:rPr>
                        <a:t>Start</a:t>
                      </a:r>
                      <a:r>
                        <a:rPr lang="en-US" sz="1800" baseline="30000" dirty="0" smtClean="0">
                          <a:effectLst/>
                        </a:rPr>
                        <a:t>2</a:t>
                      </a:r>
                      <a:endParaRPr lang="en-US" sz="1800" dirty="0">
                        <a:effectLst/>
                        <a:latin typeface="Calibri"/>
                        <a:ea typeface="Calibri"/>
                        <a:cs typeface="Times New Roman"/>
                      </a:endParaRPr>
                    </a:p>
                  </a:txBody>
                  <a:tcPr marL="68580" marR="68580" marT="0" marB="0"/>
                </a:tc>
                <a:tc>
                  <a:txBody>
                    <a:bodyPr/>
                    <a:lstStyle/>
                    <a:p>
                      <a:pPr marL="0" marR="0" algn="l" defTabSz="914400" rtl="0" eaLnBrk="1" latinLnBrk="0" hangingPunct="1">
                        <a:spcBef>
                          <a:spcPts val="0"/>
                        </a:spcBef>
                        <a:spcAft>
                          <a:spcPts val="0"/>
                        </a:spcAft>
                      </a:pPr>
                      <a:r>
                        <a:rPr lang="en-US" sz="1800" kern="1200" dirty="0">
                          <a:effectLst/>
                        </a:rPr>
                        <a:t>Prenatal through </a:t>
                      </a:r>
                      <a:r>
                        <a:rPr lang="en-US" sz="1800" kern="1200" dirty="0" smtClean="0">
                          <a:effectLst/>
                        </a:rPr>
                        <a:t>infancy</a:t>
                      </a:r>
                      <a:endParaRPr lang="en-US" sz="1800" b="1" kern="1200" dirty="0">
                        <a:solidFill>
                          <a:schemeClr val="lt1"/>
                        </a:solidFill>
                        <a:effectLst/>
                        <a:latin typeface="+mn-lt"/>
                        <a:ea typeface="+mn-ea"/>
                        <a:cs typeface="+mn-cs"/>
                      </a:endParaRPr>
                    </a:p>
                  </a:txBody>
                  <a:tcPr marL="68580" marR="68580" marT="0" marB="0"/>
                </a:tc>
              </a:tr>
              <a:tr h="548640">
                <a:tc>
                  <a:txBody>
                    <a:bodyPr/>
                    <a:lstStyle/>
                    <a:p>
                      <a:pPr marL="0" marR="0">
                        <a:spcBef>
                          <a:spcPts val="0"/>
                        </a:spcBef>
                        <a:spcAft>
                          <a:spcPts val="0"/>
                        </a:spcAft>
                      </a:pPr>
                      <a:r>
                        <a:rPr lang="en-US" sz="1800" dirty="0">
                          <a:effectLst/>
                        </a:rPr>
                        <a:t>Family </a:t>
                      </a:r>
                      <a:r>
                        <a:rPr lang="en-US" sz="1800" dirty="0" smtClean="0">
                          <a:effectLst/>
                        </a:rPr>
                        <a:t>Check-Up</a:t>
                      </a:r>
                      <a:r>
                        <a:rPr lang="en-US" sz="1800" baseline="30000" dirty="0" smtClean="0">
                          <a:effectLst/>
                        </a:rPr>
                        <a:t>3-8</a:t>
                      </a:r>
                      <a:endParaRPr lang="en-US" sz="1800" dirty="0">
                        <a:effectLst/>
                        <a:latin typeface="Calibri"/>
                        <a:ea typeface="Calibri"/>
                        <a:cs typeface="Times New Roman"/>
                      </a:endParaRPr>
                    </a:p>
                  </a:txBody>
                  <a:tcPr marL="68580" marR="68580" marT="0" marB="0"/>
                </a:tc>
                <a:tc>
                  <a:txBody>
                    <a:bodyPr/>
                    <a:lstStyle/>
                    <a:p>
                      <a:pPr marL="0" marR="0" algn="l" defTabSz="914400" rtl="0" eaLnBrk="1" latinLnBrk="0" hangingPunct="1">
                        <a:spcBef>
                          <a:spcPts val="0"/>
                        </a:spcBef>
                        <a:spcAft>
                          <a:spcPts val="0"/>
                        </a:spcAft>
                      </a:pPr>
                      <a:r>
                        <a:rPr lang="en-US" sz="1800" kern="1200" dirty="0">
                          <a:effectLst/>
                        </a:rPr>
                        <a:t>Early </a:t>
                      </a:r>
                      <a:r>
                        <a:rPr lang="en-US" sz="1800" kern="1200" dirty="0" smtClean="0">
                          <a:effectLst/>
                        </a:rPr>
                        <a:t>childhood through early adolescence</a:t>
                      </a:r>
                      <a:endParaRPr lang="en-US" sz="1800" b="1" kern="1200" dirty="0">
                        <a:solidFill>
                          <a:schemeClr val="lt1"/>
                        </a:solidFill>
                        <a:effectLst/>
                        <a:latin typeface="+mn-lt"/>
                        <a:ea typeface="+mn-ea"/>
                        <a:cs typeface="+mn-cs"/>
                      </a:endParaRPr>
                    </a:p>
                  </a:txBody>
                  <a:tcPr marL="68580" marR="68580" marT="0" marB="0"/>
                </a:tc>
              </a:tr>
              <a:tr h="548640">
                <a:tc>
                  <a:txBody>
                    <a:bodyPr/>
                    <a:lstStyle/>
                    <a:p>
                      <a:pPr marL="0" marR="0">
                        <a:spcBef>
                          <a:spcPts val="0"/>
                        </a:spcBef>
                        <a:spcAft>
                          <a:spcPts val="0"/>
                        </a:spcAft>
                      </a:pPr>
                      <a:r>
                        <a:rPr lang="en-US" sz="1800" dirty="0">
                          <a:effectLst/>
                        </a:rPr>
                        <a:t>Parent Management Training </a:t>
                      </a:r>
                      <a:r>
                        <a:rPr lang="en-US" sz="1800" dirty="0" smtClean="0">
                          <a:effectLst/>
                        </a:rPr>
                        <a:t>Oregon</a:t>
                      </a:r>
                      <a:r>
                        <a:rPr lang="en-US" sz="1800" baseline="30000" dirty="0" smtClean="0">
                          <a:effectLst/>
                        </a:rPr>
                        <a:t>9</a:t>
                      </a:r>
                      <a:endParaRPr lang="en-US" sz="1800" baseline="30000" dirty="0">
                        <a:effectLst/>
                        <a:latin typeface="Calibri"/>
                        <a:ea typeface="Calibri"/>
                        <a:cs typeface="Times New Roman"/>
                      </a:endParaRPr>
                    </a:p>
                  </a:txBody>
                  <a:tcPr marL="68580" marR="68580" marT="0" marB="0"/>
                </a:tc>
                <a:tc>
                  <a:txBody>
                    <a:bodyPr/>
                    <a:lstStyle/>
                    <a:p>
                      <a:pPr marL="0" marR="0" algn="l" defTabSz="914400" rtl="0" eaLnBrk="1" latinLnBrk="0" hangingPunct="1">
                        <a:spcBef>
                          <a:spcPts val="0"/>
                        </a:spcBef>
                        <a:spcAft>
                          <a:spcPts val="0"/>
                        </a:spcAft>
                      </a:pPr>
                      <a:r>
                        <a:rPr lang="en-US" sz="1800" kern="1200" dirty="0">
                          <a:effectLst/>
                        </a:rPr>
                        <a:t>Childhood </a:t>
                      </a:r>
                      <a:endParaRPr lang="en-US" sz="1800" b="1" kern="1200" dirty="0">
                        <a:solidFill>
                          <a:schemeClr val="lt1"/>
                        </a:solidFill>
                        <a:effectLst/>
                        <a:latin typeface="+mn-lt"/>
                        <a:ea typeface="+mn-ea"/>
                        <a:cs typeface="+mn-cs"/>
                      </a:endParaRPr>
                    </a:p>
                  </a:txBody>
                  <a:tcPr marL="68580" marR="68580" marT="0" marB="0"/>
                </a:tc>
              </a:tr>
              <a:tr h="548640">
                <a:tc>
                  <a:txBody>
                    <a:bodyPr/>
                    <a:lstStyle/>
                    <a:p>
                      <a:pPr marL="0" marR="0">
                        <a:spcBef>
                          <a:spcPts val="0"/>
                        </a:spcBef>
                        <a:spcAft>
                          <a:spcPts val="0"/>
                        </a:spcAft>
                      </a:pPr>
                      <a:r>
                        <a:rPr lang="en-US" sz="1800" dirty="0">
                          <a:effectLst/>
                        </a:rPr>
                        <a:t>Incredible </a:t>
                      </a:r>
                      <a:r>
                        <a:rPr lang="en-US" sz="1800" dirty="0" smtClean="0">
                          <a:effectLst/>
                        </a:rPr>
                        <a:t>Years</a:t>
                      </a:r>
                      <a:r>
                        <a:rPr lang="en-US" sz="1800" baseline="30000" dirty="0" smtClean="0">
                          <a:effectLst/>
                        </a:rPr>
                        <a:t>10-11</a:t>
                      </a:r>
                      <a:endParaRPr lang="en-US" sz="1800" baseline="30000" dirty="0">
                        <a:effectLst/>
                        <a:latin typeface="Calibri"/>
                        <a:ea typeface="Calibri"/>
                        <a:cs typeface="Times New Roman"/>
                      </a:endParaRPr>
                    </a:p>
                  </a:txBody>
                  <a:tcPr marL="68580" marR="68580" marT="0" marB="0"/>
                </a:tc>
                <a:tc>
                  <a:txBody>
                    <a:bodyPr/>
                    <a:lstStyle/>
                    <a:p>
                      <a:pPr marL="0" marR="0" algn="l" defTabSz="914400" rtl="0" eaLnBrk="1" latinLnBrk="0" hangingPunct="1">
                        <a:spcBef>
                          <a:spcPts val="0"/>
                        </a:spcBef>
                        <a:spcAft>
                          <a:spcPts val="0"/>
                        </a:spcAft>
                      </a:pPr>
                      <a:r>
                        <a:rPr lang="en-US" sz="1800" kern="1200" dirty="0">
                          <a:effectLst/>
                        </a:rPr>
                        <a:t>Early </a:t>
                      </a:r>
                      <a:r>
                        <a:rPr lang="en-US" sz="1800" kern="1200" dirty="0" smtClean="0">
                          <a:effectLst/>
                        </a:rPr>
                        <a:t>childhood through childhood</a:t>
                      </a:r>
                      <a:endParaRPr lang="en-US" sz="1800" b="1" kern="1200" dirty="0">
                        <a:solidFill>
                          <a:schemeClr val="lt1"/>
                        </a:solidFill>
                        <a:effectLst/>
                        <a:latin typeface="+mn-lt"/>
                        <a:ea typeface="+mn-ea"/>
                        <a:cs typeface="+mn-cs"/>
                      </a:endParaRPr>
                    </a:p>
                  </a:txBody>
                  <a:tcPr marL="68580" marR="68580" marT="0" marB="0"/>
                </a:tc>
              </a:tr>
              <a:tr h="548640">
                <a:tc>
                  <a:txBody>
                    <a:bodyPr/>
                    <a:lstStyle/>
                    <a:p>
                      <a:pPr marL="0" marR="0">
                        <a:spcBef>
                          <a:spcPts val="0"/>
                        </a:spcBef>
                        <a:spcAft>
                          <a:spcPts val="0"/>
                        </a:spcAft>
                      </a:pPr>
                      <a:r>
                        <a:rPr lang="en-US" sz="1800" dirty="0">
                          <a:effectLst/>
                        </a:rPr>
                        <a:t>Multisystemic </a:t>
                      </a:r>
                      <a:r>
                        <a:rPr lang="en-US" sz="1800" dirty="0" smtClean="0">
                          <a:effectLst/>
                        </a:rPr>
                        <a:t>Therapy</a:t>
                      </a:r>
                      <a:r>
                        <a:rPr lang="en-US" sz="1800" baseline="30000" dirty="0" smtClean="0">
                          <a:effectLst/>
                        </a:rPr>
                        <a:t>12</a:t>
                      </a:r>
                      <a:endParaRPr lang="en-US" sz="1800" baseline="30000" dirty="0">
                        <a:effectLst/>
                        <a:latin typeface="Calibri"/>
                        <a:ea typeface="Calibri"/>
                        <a:cs typeface="Times New Roman"/>
                      </a:endParaRPr>
                    </a:p>
                  </a:txBody>
                  <a:tcPr marL="68580" marR="68580" marT="0" marB="0"/>
                </a:tc>
                <a:tc>
                  <a:txBody>
                    <a:bodyPr/>
                    <a:lstStyle/>
                    <a:p>
                      <a:pPr marL="0" marR="0" algn="l" defTabSz="914400" rtl="0" eaLnBrk="1" latinLnBrk="0" hangingPunct="1">
                        <a:spcBef>
                          <a:spcPts val="0"/>
                        </a:spcBef>
                        <a:spcAft>
                          <a:spcPts val="0"/>
                        </a:spcAft>
                      </a:pPr>
                      <a:r>
                        <a:rPr lang="en-US" sz="1800" kern="1200" dirty="0">
                          <a:effectLst/>
                        </a:rPr>
                        <a:t>Adolescence</a:t>
                      </a:r>
                      <a:endParaRPr lang="en-US" sz="1800" b="1" kern="1200" dirty="0">
                        <a:solidFill>
                          <a:schemeClr val="lt1"/>
                        </a:solidFill>
                        <a:effectLst/>
                        <a:latin typeface="+mn-lt"/>
                        <a:ea typeface="+mn-ea"/>
                        <a:cs typeface="+mn-cs"/>
                      </a:endParaRPr>
                    </a:p>
                  </a:txBody>
                  <a:tcPr marL="68580" marR="68580" marT="0" marB="0"/>
                </a:tc>
              </a:tr>
              <a:tr h="548640">
                <a:tc>
                  <a:txBody>
                    <a:bodyPr/>
                    <a:lstStyle/>
                    <a:p>
                      <a:pPr marL="0" marR="0">
                        <a:spcBef>
                          <a:spcPts val="0"/>
                        </a:spcBef>
                        <a:spcAft>
                          <a:spcPts val="0"/>
                        </a:spcAft>
                      </a:pPr>
                      <a:r>
                        <a:rPr lang="en-US" sz="1800" dirty="0">
                          <a:effectLst/>
                        </a:rPr>
                        <a:t>Multidimensional Foster Family </a:t>
                      </a:r>
                      <a:r>
                        <a:rPr lang="en-US" sz="1800" dirty="0" smtClean="0">
                          <a:effectLst/>
                        </a:rPr>
                        <a:t>Care</a:t>
                      </a:r>
                      <a:r>
                        <a:rPr lang="en-US" sz="1800" baseline="30000" dirty="0" smtClean="0">
                          <a:effectLst/>
                        </a:rPr>
                        <a:t>13</a:t>
                      </a:r>
                      <a:endParaRPr lang="en-US" sz="1800" baseline="30000" dirty="0">
                        <a:effectLst/>
                        <a:latin typeface="Calibri"/>
                        <a:ea typeface="Calibri"/>
                        <a:cs typeface="Times New Roman"/>
                      </a:endParaRPr>
                    </a:p>
                  </a:txBody>
                  <a:tcPr marL="68580" marR="68580" marT="0" marB="0"/>
                </a:tc>
                <a:tc>
                  <a:txBody>
                    <a:bodyPr/>
                    <a:lstStyle/>
                    <a:p>
                      <a:pPr marL="0" marR="0" algn="l" defTabSz="914400" rtl="0" eaLnBrk="1" latinLnBrk="0" hangingPunct="1">
                        <a:spcBef>
                          <a:spcPts val="0"/>
                        </a:spcBef>
                        <a:spcAft>
                          <a:spcPts val="0"/>
                        </a:spcAft>
                      </a:pPr>
                      <a:r>
                        <a:rPr lang="en-US" sz="1800" kern="1200" dirty="0">
                          <a:effectLst/>
                        </a:rPr>
                        <a:t>Early </a:t>
                      </a:r>
                      <a:r>
                        <a:rPr lang="en-US" sz="1800" kern="1200" dirty="0" smtClean="0">
                          <a:effectLst/>
                        </a:rPr>
                        <a:t>childhood and adolescence</a:t>
                      </a:r>
                      <a:endParaRPr lang="en-US" sz="1800" b="1" kern="1200" dirty="0">
                        <a:solidFill>
                          <a:schemeClr val="lt1"/>
                        </a:solidFill>
                        <a:effectLst/>
                        <a:latin typeface="+mn-lt"/>
                        <a:ea typeface="+mn-ea"/>
                        <a:cs typeface="+mn-cs"/>
                      </a:endParaRPr>
                    </a:p>
                  </a:txBody>
                  <a:tcPr marL="68580" marR="68580" marT="0" marB="0"/>
                </a:tc>
              </a:tr>
            </a:tbl>
          </a:graphicData>
        </a:graphic>
      </p:graphicFrame>
      <p:sp>
        <p:nvSpPr>
          <p:cNvPr id="4" name="Title 3"/>
          <p:cNvSpPr>
            <a:spLocks noGrp="1"/>
          </p:cNvSpPr>
          <p:nvPr>
            <p:ph type="title"/>
          </p:nvPr>
        </p:nvSpPr>
        <p:spPr>
          <a:xfrm>
            <a:off x="457200" y="277813"/>
            <a:ext cx="8534400" cy="1139825"/>
          </a:xfrm>
        </p:spPr>
        <p:txBody>
          <a:bodyPr/>
          <a:lstStyle/>
          <a:p>
            <a:r>
              <a:rPr lang="en-US" sz="3600" b="1" kern="1200" dirty="0"/>
              <a:t>Evidence-based Family Interventions Through The Lifespan</a:t>
            </a:r>
          </a:p>
        </p:txBody>
      </p:sp>
      <p:cxnSp>
        <p:nvCxnSpPr>
          <p:cNvPr id="10" name="Straight Connector 9"/>
          <p:cNvCxnSpPr/>
          <p:nvPr/>
        </p:nvCxnSpPr>
        <p:spPr>
          <a:xfrm>
            <a:off x="304800" y="6400800"/>
            <a:ext cx="838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364175" y="221870"/>
            <a:ext cx="8321040" cy="640080"/>
            <a:chOff x="340425" y="233745"/>
            <a:chExt cx="8321040" cy="640080"/>
          </a:xfrm>
        </p:grpSpPr>
        <p:cxnSp>
          <p:nvCxnSpPr>
            <p:cNvPr id="9" name="Straight Connector 8"/>
            <p:cNvCxnSpPr/>
            <p:nvPr/>
          </p:nvCxnSpPr>
          <p:spPr>
            <a:xfrm>
              <a:off x="340425" y="233745"/>
              <a:ext cx="83210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a:off x="20385" y="553785"/>
              <a:ext cx="6400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15716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7813"/>
            <a:ext cx="8686800" cy="1139825"/>
          </a:xfrm>
        </p:spPr>
        <p:txBody>
          <a:bodyPr>
            <a:noAutofit/>
          </a:bodyPr>
          <a:lstStyle/>
          <a:p>
            <a:r>
              <a:rPr lang="en-US" b="1" kern="1200" dirty="0" smtClean="0"/>
              <a:t>Evidence-based </a:t>
            </a:r>
            <a:r>
              <a:rPr lang="en-US" b="1" kern="1200" dirty="0"/>
              <a:t>school interventions affecting social, behavioral, and academic outcomes</a:t>
            </a:r>
            <a:br>
              <a:rPr lang="en-US" b="1" kern="1200" dirty="0"/>
            </a:br>
            <a:endParaRPr lang="en-US" b="1" kern="1200" dirty="0"/>
          </a:p>
        </p:txBody>
      </p:sp>
      <p:sp>
        <p:nvSpPr>
          <p:cNvPr id="3" name="Content Placeholder 2"/>
          <p:cNvSpPr>
            <a:spLocks noGrp="1"/>
          </p:cNvSpPr>
          <p:nvPr>
            <p:ph idx="1"/>
          </p:nvPr>
        </p:nvSpPr>
        <p:spPr>
          <a:xfrm>
            <a:off x="533400" y="2667000"/>
            <a:ext cx="8229600" cy="3505197"/>
          </a:xfrm>
        </p:spPr>
        <p:txBody>
          <a:bodyPr/>
          <a:lstStyle/>
          <a:p>
            <a:r>
              <a:rPr lang="en-US" dirty="0" smtClean="0">
                <a:solidFill>
                  <a:srgbClr val="0000FF"/>
                </a:solidFill>
              </a:rPr>
              <a:t>e-Circle </a:t>
            </a:r>
            <a:r>
              <a:rPr lang="en-US" dirty="0">
                <a:solidFill>
                  <a:srgbClr val="0000FF"/>
                </a:solidFill>
              </a:rPr>
              <a:t>Professional Development for Preschool </a:t>
            </a:r>
            <a:r>
              <a:rPr lang="en-US" dirty="0" smtClean="0">
                <a:solidFill>
                  <a:srgbClr val="0000FF"/>
                </a:solidFill>
              </a:rPr>
              <a:t>Providers</a:t>
            </a:r>
            <a:endParaRPr lang="en-US" baseline="30000" dirty="0">
              <a:solidFill>
                <a:srgbClr val="0000FF"/>
              </a:solidFill>
            </a:endParaRPr>
          </a:p>
          <a:p>
            <a:r>
              <a:rPr lang="en-US" dirty="0">
                <a:solidFill>
                  <a:srgbClr val="0000FF"/>
                </a:solidFill>
              </a:rPr>
              <a:t>Providing Alternative </a:t>
            </a:r>
            <a:r>
              <a:rPr lang="en-US" dirty="0" smtClean="0">
                <a:solidFill>
                  <a:srgbClr val="0000FF"/>
                </a:solidFill>
              </a:rPr>
              <a:t>Thinking Strategies/PATHS</a:t>
            </a:r>
            <a:endParaRPr lang="en-US" dirty="0">
              <a:solidFill>
                <a:srgbClr val="0000FF"/>
              </a:solidFill>
            </a:endParaRPr>
          </a:p>
          <a:p>
            <a:r>
              <a:rPr lang="en-US" dirty="0">
                <a:solidFill>
                  <a:srgbClr val="0000FF"/>
                </a:solidFill>
              </a:rPr>
              <a:t>Positive Behavior Intervention and </a:t>
            </a:r>
            <a:r>
              <a:rPr lang="en-US" dirty="0" smtClean="0">
                <a:solidFill>
                  <a:srgbClr val="0000FF"/>
                </a:solidFill>
              </a:rPr>
              <a:t>Support</a:t>
            </a:r>
            <a:endParaRPr lang="en-US" dirty="0">
              <a:solidFill>
                <a:srgbClr val="0000FF"/>
              </a:solidFill>
            </a:endParaRPr>
          </a:p>
          <a:p>
            <a:r>
              <a:rPr lang="en-US" dirty="0">
                <a:solidFill>
                  <a:srgbClr val="0000FF"/>
                </a:solidFill>
              </a:rPr>
              <a:t>Positive </a:t>
            </a:r>
            <a:r>
              <a:rPr lang="en-US" dirty="0" smtClean="0">
                <a:solidFill>
                  <a:srgbClr val="0000FF"/>
                </a:solidFill>
              </a:rPr>
              <a:t>Action</a:t>
            </a:r>
            <a:r>
              <a:rPr lang="en-US" baseline="30000" dirty="0" smtClean="0">
                <a:solidFill>
                  <a:srgbClr val="0000FF"/>
                </a:solidFill>
              </a:rPr>
              <a:t>19</a:t>
            </a:r>
            <a:endParaRPr lang="en-US" baseline="30000" dirty="0">
              <a:solidFill>
                <a:srgbClr val="0000FF"/>
              </a:solidFill>
            </a:endParaRPr>
          </a:p>
          <a:p>
            <a:r>
              <a:rPr lang="en-US" dirty="0">
                <a:solidFill>
                  <a:srgbClr val="0000FF"/>
                </a:solidFill>
              </a:rPr>
              <a:t>Seattle Social Development </a:t>
            </a:r>
            <a:r>
              <a:rPr lang="en-US" dirty="0" smtClean="0">
                <a:solidFill>
                  <a:srgbClr val="0000FF"/>
                </a:solidFill>
              </a:rPr>
              <a:t>Program</a:t>
            </a:r>
            <a:endParaRPr lang="en-US" baseline="30000" dirty="0" smtClean="0">
              <a:solidFill>
                <a:srgbClr val="0000FF"/>
              </a:solidFill>
            </a:endParaRPr>
          </a:p>
          <a:p>
            <a:endParaRPr lang="en-US" dirty="0">
              <a:solidFill>
                <a:srgbClr val="0000FF"/>
              </a:solidFill>
            </a:endParaRPr>
          </a:p>
        </p:txBody>
      </p:sp>
    </p:spTree>
    <p:extLst>
      <p:ext uri="{BB962C8B-B14F-4D97-AF65-F5344CB8AC3E}">
        <p14:creationId xmlns:p14="http://schemas.microsoft.com/office/powerpoint/2010/main" val="1716677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nSpc>
                <a:spcPct val="90000"/>
              </a:lnSpc>
              <a:defRPr/>
            </a:pPr>
            <a:r>
              <a:rPr lang="en-US" b="1" kern="1200" dirty="0"/>
              <a:t>The Good Behavior </a:t>
            </a:r>
            <a:r>
              <a:rPr lang="en-US" b="1" kern="1200" dirty="0" smtClean="0"/>
              <a:t>Game</a:t>
            </a:r>
            <a:endParaRPr lang="en-US" b="1" kern="1200" dirty="0"/>
          </a:p>
        </p:txBody>
      </p:sp>
      <p:sp>
        <p:nvSpPr>
          <p:cNvPr id="847875" name="Rectangle 3"/>
          <p:cNvSpPr>
            <a:spLocks noGrp="1" noChangeArrowheads="1"/>
          </p:cNvSpPr>
          <p:nvPr>
            <p:ph idx="1"/>
          </p:nvPr>
        </p:nvSpPr>
        <p:spPr/>
        <p:txBody>
          <a:bodyPr/>
          <a:lstStyle/>
          <a:p>
            <a:pPr>
              <a:lnSpc>
                <a:spcPct val="90000"/>
              </a:lnSpc>
              <a:spcBef>
                <a:spcPts val="600"/>
              </a:spcBef>
              <a:defRPr/>
            </a:pPr>
            <a:r>
              <a:rPr lang="en-US" dirty="0">
                <a:solidFill>
                  <a:srgbClr val="0000FF"/>
                </a:solidFill>
              </a:rPr>
              <a:t>Classroom teams in elementary school earn small rewards for being on-task and </a:t>
            </a:r>
            <a:r>
              <a:rPr lang="en-US" dirty="0" smtClean="0">
                <a:solidFill>
                  <a:srgbClr val="0000FF"/>
                </a:solidFill>
              </a:rPr>
              <a:t>cooperative</a:t>
            </a:r>
            <a:endParaRPr lang="en-US" dirty="0">
              <a:solidFill>
                <a:srgbClr val="0000FF"/>
              </a:solidFill>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1511"/>
          <a:stretch/>
        </p:blipFill>
        <p:spPr>
          <a:xfrm rot="-300000">
            <a:off x="4818726" y="2971800"/>
            <a:ext cx="3962400" cy="2337537"/>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718" y="2985402"/>
            <a:ext cx="3005882" cy="1958496"/>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95600" y="3505200"/>
            <a:ext cx="2215318" cy="249783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888127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1" name="Rectangle 1"/>
          <p:cNvSpPr>
            <a:spLocks/>
          </p:cNvSpPr>
          <p:nvPr/>
        </p:nvSpPr>
        <p:spPr bwMode="auto">
          <a:xfrm>
            <a:off x="7823994" y="558801"/>
            <a:ext cx="1307306" cy="5457825"/>
          </a:xfrm>
          <a:prstGeom prst="rect">
            <a:avLst/>
          </a:prstGeom>
          <a:solidFill>
            <a:srgbClr val="0080C6"/>
          </a:solidFill>
          <a:ln>
            <a:noFill/>
          </a:ln>
          <a:effectLst>
            <a:outerShdw blurRad="88900" algn="ctr" rotWithShape="0">
              <a:schemeClr val="bg2">
                <a:alpha val="14998"/>
              </a:schemeClr>
            </a:outerShdw>
          </a:effectLst>
          <a:extLst>
            <a:ext uri="{91240B29-F687-4F45-9708-019B960494DF}">
              <a14:hiddenLine xmlns:a14="http://schemas.microsoft.com/office/drawing/2010/main" w="25400" cap="flat">
                <a:solidFill>
                  <a:schemeClr val="tx1"/>
                </a:solidFill>
                <a:round/>
                <a:headEnd type="none" w="med" len="med"/>
                <a:tailEnd type="none" w="med" len="med"/>
              </a14:hiddenLine>
            </a:ext>
          </a:extLst>
        </p:spPr>
        <p:txBody>
          <a:bodyPr lIns="0" tIns="0" rIns="0" bIns="0"/>
          <a:lstStyle/>
          <a:p>
            <a:pPr>
              <a:defRPr/>
            </a:pPr>
            <a:endParaRPr lang="en-US"/>
          </a:p>
        </p:txBody>
      </p:sp>
      <p:sp>
        <p:nvSpPr>
          <p:cNvPr id="46083" name="Rectangle 3"/>
          <p:cNvSpPr>
            <a:spLocks/>
          </p:cNvSpPr>
          <p:nvPr/>
        </p:nvSpPr>
        <p:spPr bwMode="auto">
          <a:xfrm>
            <a:off x="0" y="558801"/>
            <a:ext cx="121444" cy="5457825"/>
          </a:xfrm>
          <a:prstGeom prst="rect">
            <a:avLst/>
          </a:prstGeom>
          <a:solidFill>
            <a:srgbClr val="0080C6"/>
          </a:solidFill>
          <a:ln>
            <a:noFill/>
          </a:ln>
          <a:effectLst>
            <a:outerShdw blurRad="88900" algn="ctr" rotWithShape="0">
              <a:schemeClr val="bg2">
                <a:alpha val="14998"/>
              </a:schemeClr>
            </a:outerShdw>
          </a:effectLst>
          <a:extLst>
            <a:ext uri="{91240B29-F687-4F45-9708-019B960494DF}">
              <a14:hiddenLine xmlns:a14="http://schemas.microsoft.com/office/drawing/2010/main" w="25400" cap="flat">
                <a:solidFill>
                  <a:schemeClr val="tx1"/>
                </a:solidFill>
                <a:round/>
                <a:headEnd type="none" w="med" len="med"/>
                <a:tailEnd type="none" w="med" len="med"/>
              </a14:hiddenLine>
            </a:ext>
          </a:extLst>
        </p:spPr>
        <p:txBody>
          <a:bodyPr lIns="0" tIns="0" rIns="0" bIns="0"/>
          <a:lstStyle/>
          <a:p>
            <a:pPr>
              <a:defRPr/>
            </a:pPr>
            <a:endParaRPr lang="en-US"/>
          </a:p>
        </p:txBody>
      </p:sp>
      <p:grpSp>
        <p:nvGrpSpPr>
          <p:cNvPr id="45061" name="Group 7"/>
          <p:cNvGrpSpPr>
            <a:grpSpLocks/>
          </p:cNvGrpSpPr>
          <p:nvPr/>
        </p:nvGrpSpPr>
        <p:grpSpPr bwMode="auto">
          <a:xfrm>
            <a:off x="8001000" y="942975"/>
            <a:ext cx="150019" cy="666750"/>
            <a:chOff x="0" y="0"/>
            <a:chExt cx="168" cy="560"/>
          </a:xfrm>
        </p:grpSpPr>
        <p:sp>
          <p:nvSpPr>
            <p:cNvPr id="45069" name="Rectangle 4"/>
            <p:cNvSpPr>
              <a:spLocks/>
            </p:cNvSpPr>
            <p:nvPr/>
          </p:nvSpPr>
          <p:spPr bwMode="auto">
            <a:xfrm>
              <a:off x="0" y="0"/>
              <a:ext cx="168" cy="168"/>
            </a:xfrm>
            <a:prstGeom prst="rect">
              <a:avLst/>
            </a:prstGeom>
            <a:solidFill>
              <a:srgbClr val="00AAE8"/>
            </a:solidFill>
            <a:ln>
              <a:noFill/>
            </a:ln>
            <a:extLst>
              <a:ext uri="{91240B29-F687-4F45-9708-019B960494DF}">
                <a14:hiddenLine xmlns:a14="http://schemas.microsoft.com/office/drawing/2010/main" w="25400">
                  <a:solidFill>
                    <a:schemeClr val="tx1"/>
                  </a:solidFill>
                  <a:round/>
                  <a:headEnd/>
                  <a:tailEnd/>
                </a14:hiddenLine>
              </a:ext>
            </a:extLst>
          </p:spPr>
          <p:txBody>
            <a:bodyPr lIns="0" tIns="0" rIns="0" bIns="0"/>
            <a:lstStyle/>
            <a:p>
              <a:endParaRPr lang="en-US"/>
            </a:p>
          </p:txBody>
        </p:sp>
        <p:sp>
          <p:nvSpPr>
            <p:cNvPr id="45070" name="Rectangle 5"/>
            <p:cNvSpPr>
              <a:spLocks/>
            </p:cNvSpPr>
            <p:nvPr/>
          </p:nvSpPr>
          <p:spPr bwMode="auto">
            <a:xfrm>
              <a:off x="0" y="192"/>
              <a:ext cx="168" cy="168"/>
            </a:xfrm>
            <a:prstGeom prst="rect">
              <a:avLst/>
            </a:prstGeom>
            <a:solidFill>
              <a:srgbClr val="4CADD1"/>
            </a:solidFill>
            <a:ln>
              <a:noFill/>
            </a:ln>
            <a:extLst>
              <a:ext uri="{91240B29-F687-4F45-9708-019B960494DF}">
                <a14:hiddenLine xmlns:a14="http://schemas.microsoft.com/office/drawing/2010/main" w="25400">
                  <a:solidFill>
                    <a:schemeClr val="tx1"/>
                  </a:solidFill>
                  <a:round/>
                  <a:headEnd/>
                  <a:tailEnd/>
                </a14:hiddenLine>
              </a:ext>
            </a:extLst>
          </p:spPr>
          <p:txBody>
            <a:bodyPr lIns="0" tIns="0" rIns="0" bIns="0"/>
            <a:lstStyle/>
            <a:p>
              <a:endParaRPr lang="en-US"/>
            </a:p>
          </p:txBody>
        </p:sp>
        <p:sp>
          <p:nvSpPr>
            <p:cNvPr id="45071" name="Rectangle 6"/>
            <p:cNvSpPr>
              <a:spLocks/>
            </p:cNvSpPr>
            <p:nvPr/>
          </p:nvSpPr>
          <p:spPr bwMode="auto">
            <a:xfrm>
              <a:off x="0" y="392"/>
              <a:ext cx="168" cy="168"/>
            </a:xfrm>
            <a:prstGeom prst="rect">
              <a:avLst/>
            </a:prstGeom>
            <a:solidFill>
              <a:srgbClr val="BBE9FD"/>
            </a:solidFill>
            <a:ln>
              <a:noFill/>
            </a:ln>
            <a:extLst>
              <a:ext uri="{91240B29-F687-4F45-9708-019B960494DF}">
                <a14:hiddenLine xmlns:a14="http://schemas.microsoft.com/office/drawing/2010/main" w="25400">
                  <a:solidFill>
                    <a:schemeClr val="tx1"/>
                  </a:solidFill>
                  <a:round/>
                  <a:headEnd/>
                  <a:tailEnd/>
                </a14:hiddenLine>
              </a:ext>
            </a:extLst>
          </p:spPr>
          <p:txBody>
            <a:bodyPr lIns="0" tIns="0" rIns="0" bIns="0"/>
            <a:lstStyle/>
            <a:p>
              <a:endParaRPr lang="en-US"/>
            </a:p>
          </p:txBody>
        </p:sp>
      </p:grpSp>
      <p:pic>
        <p:nvPicPr>
          <p:cNvPr id="45062" name="Picture 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2431" y="4657725"/>
            <a:ext cx="94297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45067" name="Rectangle 13"/>
          <p:cNvSpPr>
            <a:spLocks/>
          </p:cNvSpPr>
          <p:nvPr/>
        </p:nvSpPr>
        <p:spPr bwMode="auto">
          <a:xfrm>
            <a:off x="393031" y="6457950"/>
            <a:ext cx="5169569"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r>
              <a:rPr lang="en-US" dirty="0">
                <a:ea typeface="Helvetica Neue Light" charset="0"/>
                <a:cs typeface="Helvetica Neue Light" charset="0"/>
              </a:rPr>
              <a:t>Read this and other GBG studies </a:t>
            </a:r>
            <a:r>
              <a:rPr lang="en-US" dirty="0" smtClean="0">
                <a:ea typeface="Helvetica Neue Light" charset="0"/>
                <a:cs typeface="Helvetica Neue Light" charset="0"/>
              </a:rPr>
              <a:t>at </a:t>
            </a:r>
            <a:r>
              <a:rPr lang="en-US" u="sng" dirty="0">
                <a:solidFill>
                  <a:srgbClr val="009999"/>
                </a:solidFill>
                <a:ea typeface="Helvetica Neue Light" charset="0"/>
                <a:cs typeface="Helvetica Neue Light" charset="0"/>
                <a:hlinkClick r:id="rId4"/>
              </a:rPr>
              <a:t>www.pubmed.gov</a:t>
            </a:r>
            <a:endParaRPr lang="en-US" u="sng" dirty="0">
              <a:solidFill>
                <a:srgbClr val="009999"/>
              </a:solidFill>
              <a:ea typeface="Helvetica Neue Light" charset="0"/>
              <a:cs typeface="Helvetica Neue Light" charset="0"/>
            </a:endParaRPr>
          </a:p>
        </p:txBody>
      </p:sp>
      <p:grpSp>
        <p:nvGrpSpPr>
          <p:cNvPr id="7" name="Group 6"/>
          <p:cNvGrpSpPr/>
          <p:nvPr/>
        </p:nvGrpSpPr>
        <p:grpSpPr>
          <a:xfrm>
            <a:off x="152400" y="668734"/>
            <a:ext cx="7623971" cy="5274866"/>
            <a:chOff x="200024" y="609600"/>
            <a:chExt cx="7623971" cy="5274866"/>
          </a:xfrm>
        </p:grpSpPr>
        <p:grpSp>
          <p:nvGrpSpPr>
            <p:cNvPr id="2" name="Group 1"/>
            <p:cNvGrpSpPr/>
            <p:nvPr/>
          </p:nvGrpSpPr>
          <p:grpSpPr>
            <a:xfrm>
              <a:off x="200024" y="609600"/>
              <a:ext cx="1856681" cy="5189934"/>
              <a:chOff x="200024" y="706041"/>
              <a:chExt cx="1856681" cy="5189934"/>
            </a:xfrm>
          </p:grpSpPr>
          <p:sp>
            <p:nvSpPr>
              <p:cNvPr id="45063" name="Rectangle 9"/>
              <p:cNvSpPr>
                <a:spLocks/>
              </p:cNvSpPr>
              <p:nvPr/>
            </p:nvSpPr>
            <p:spPr bwMode="auto">
              <a:xfrm>
                <a:off x="406845" y="2555878"/>
                <a:ext cx="144303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r>
                  <a:rPr lang="en-US" b="1" dirty="0">
                    <a:solidFill>
                      <a:schemeClr val="tx1"/>
                    </a:solidFill>
                    <a:latin typeface="Helvetica Neue" charset="0"/>
                    <a:ea typeface="Helvetica Neue" charset="0"/>
                    <a:cs typeface="Helvetica Neue" charset="0"/>
                    <a:sym typeface="Helvetica Neue" charset="0"/>
                  </a:rPr>
                  <a:t>First graders exposed to GBG for one year had these benefits at age 21.</a:t>
                </a:r>
              </a:p>
            </p:txBody>
          </p:sp>
          <p:pic>
            <p:nvPicPr>
              <p:cNvPr id="45064" name="Picture 10"/>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2729" y="706041"/>
                <a:ext cx="1731270" cy="1427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45065" name="Picture 11"/>
              <p:cNvPicPr>
                <a:picLocks noChangeArrowheads="1"/>
              </p:cNvPicPr>
              <p:nvPr/>
            </p:nvPicPr>
            <p:blipFill>
              <a:blip r:embed="rId6">
                <a:extLst>
                  <a:ext uri="{28A0092B-C50C-407E-A947-70E740481C1C}">
                    <a14:useLocalDpi xmlns:a14="http://schemas.microsoft.com/office/drawing/2010/main" val="0"/>
                  </a:ext>
                </a:extLst>
              </a:blip>
              <a:srcRect l="19382" t="8844" r="19943" b="26923"/>
              <a:stretch>
                <a:fillRect/>
              </a:stretch>
            </p:blipFill>
            <p:spPr bwMode="auto">
              <a:xfrm>
                <a:off x="200024" y="4254505"/>
                <a:ext cx="1856681" cy="1641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pic>
          <p:nvPicPr>
            <p:cNvPr id="45068" name="Picture 1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43114" y="690960"/>
              <a:ext cx="5780881" cy="5193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cxnSp>
        <p:nvCxnSpPr>
          <p:cNvPr id="4" name="Straight Connector 3"/>
          <p:cNvCxnSpPr/>
          <p:nvPr/>
        </p:nvCxnSpPr>
        <p:spPr>
          <a:xfrm>
            <a:off x="13221" y="594426"/>
            <a:ext cx="7863840" cy="0"/>
          </a:xfrm>
          <a:prstGeom prst="line">
            <a:avLst/>
          </a:prstGeom>
          <a:ln w="76200">
            <a:solidFill>
              <a:srgbClr val="377CC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5379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712787"/>
          </a:xfrm>
        </p:spPr>
        <p:txBody>
          <a:bodyPr>
            <a:normAutofit/>
          </a:bodyPr>
          <a:lstStyle/>
          <a:p>
            <a:pPr algn="l" fontAlgn="base">
              <a:lnSpc>
                <a:spcPct val="90000"/>
              </a:lnSpc>
              <a:spcAft>
                <a:spcPct val="0"/>
              </a:spcAft>
              <a:defRPr/>
            </a:pPr>
            <a:r>
              <a:rPr lang="en-US" b="1" kern="1200" dirty="0" smtClean="0"/>
              <a:t>Evidence-based </a:t>
            </a:r>
            <a:r>
              <a:rPr lang="en-US" b="1" kern="1200" dirty="0"/>
              <a:t>kernels</a:t>
            </a:r>
          </a:p>
        </p:txBody>
      </p:sp>
      <p:sp>
        <p:nvSpPr>
          <p:cNvPr id="3" name="Content Placeholder 2"/>
          <p:cNvSpPr>
            <a:spLocks noGrp="1"/>
          </p:cNvSpPr>
          <p:nvPr>
            <p:ph idx="1"/>
          </p:nvPr>
        </p:nvSpPr>
        <p:spPr>
          <a:xfrm>
            <a:off x="457200" y="1295400"/>
            <a:ext cx="8229600" cy="4530725"/>
          </a:xfrm>
        </p:spPr>
        <p:txBody>
          <a:bodyPr>
            <a:normAutofit fontScale="92500"/>
          </a:bodyPr>
          <a:lstStyle/>
          <a:p>
            <a:pPr>
              <a:spcBef>
                <a:spcPts val="600"/>
              </a:spcBef>
              <a:defRPr/>
            </a:pPr>
            <a:r>
              <a:rPr lang="en-US" dirty="0">
                <a:solidFill>
                  <a:srgbClr val="0000FF"/>
                </a:solidFill>
              </a:rPr>
              <a:t>Simple </a:t>
            </a:r>
            <a:r>
              <a:rPr lang="en-US" dirty="0" smtClean="0">
                <a:solidFill>
                  <a:srgbClr val="0000FF"/>
                </a:solidFill>
              </a:rPr>
              <a:t>empirically supported behavior-influence techniques</a:t>
            </a:r>
            <a:endParaRPr lang="en-US" dirty="0">
              <a:solidFill>
                <a:srgbClr val="0000FF"/>
              </a:solidFill>
            </a:endParaRPr>
          </a:p>
          <a:p>
            <a:pPr>
              <a:spcBef>
                <a:spcPts val="600"/>
              </a:spcBef>
              <a:defRPr/>
            </a:pPr>
            <a:r>
              <a:rPr lang="en-US" dirty="0" smtClean="0">
                <a:solidFill>
                  <a:srgbClr val="0000FF"/>
                </a:solidFill>
              </a:rPr>
              <a:t>More than 50 have been identified</a:t>
            </a:r>
            <a:r>
              <a:rPr lang="en-US" baseline="30000" dirty="0" smtClean="0">
                <a:solidFill>
                  <a:srgbClr val="0000FF"/>
                </a:solidFill>
              </a:rPr>
              <a:t>23</a:t>
            </a:r>
            <a:endParaRPr lang="en-US" sz="1800" baseline="30000" dirty="0">
              <a:solidFill>
                <a:srgbClr val="0000FF"/>
              </a:solidFill>
            </a:endParaRPr>
          </a:p>
          <a:p>
            <a:pPr>
              <a:spcBef>
                <a:spcPts val="0"/>
              </a:spcBef>
              <a:defRPr/>
            </a:pPr>
            <a:r>
              <a:rPr lang="en-US" dirty="0" smtClean="0">
                <a:solidFill>
                  <a:srgbClr val="0000FF"/>
                </a:solidFill>
              </a:rPr>
              <a:t>Examples </a:t>
            </a:r>
          </a:p>
          <a:p>
            <a:pPr marL="669925" lvl="1" indent="-325438" eaLnBrk="0" fontAlgn="base" hangingPunct="0">
              <a:spcAft>
                <a:spcPct val="0"/>
              </a:spcAft>
              <a:buClr>
                <a:schemeClr val="accent2"/>
              </a:buClr>
              <a:buSzPct val="60000"/>
              <a:buFont typeface="Wingdings" pitchFamily="2" charset="2"/>
              <a:buChar char="q"/>
              <a:defRPr/>
            </a:pPr>
            <a:r>
              <a:rPr lang="en-US" sz="2600" dirty="0">
                <a:solidFill>
                  <a:srgbClr val="0000FF"/>
                </a:solidFill>
                <a:ea typeface="ＭＳ Ｐゴシック" pitchFamily="-111" charset="-128"/>
              </a:rPr>
              <a:t>Prize Bowl, to reduce serious addictions and complete recovery goals</a:t>
            </a:r>
          </a:p>
          <a:p>
            <a:pPr marL="669925" lvl="1" indent="-325438" eaLnBrk="0" fontAlgn="base" hangingPunct="0">
              <a:spcAft>
                <a:spcPct val="0"/>
              </a:spcAft>
              <a:buClr>
                <a:schemeClr val="accent2"/>
              </a:buClr>
              <a:buSzPct val="60000"/>
              <a:buFont typeface="Wingdings" pitchFamily="2" charset="2"/>
              <a:buChar char="q"/>
              <a:defRPr/>
            </a:pPr>
            <a:r>
              <a:rPr lang="en-US" sz="2600" dirty="0">
                <a:solidFill>
                  <a:srgbClr val="0000FF"/>
                </a:solidFill>
                <a:ea typeface="ＭＳ Ｐゴシック" pitchFamily="-111" charset="-128"/>
              </a:rPr>
              <a:t>Beat the Timer</a:t>
            </a:r>
          </a:p>
          <a:p>
            <a:pPr marL="669925" lvl="1" indent="-325438" eaLnBrk="0" fontAlgn="base" hangingPunct="0">
              <a:spcAft>
                <a:spcPct val="0"/>
              </a:spcAft>
              <a:buClr>
                <a:schemeClr val="accent2"/>
              </a:buClr>
              <a:buSzPct val="60000"/>
              <a:buFont typeface="Wingdings" pitchFamily="2" charset="2"/>
              <a:buChar char="q"/>
              <a:defRPr/>
            </a:pPr>
            <a:r>
              <a:rPr lang="en-US" sz="2600" dirty="0">
                <a:solidFill>
                  <a:srgbClr val="0000FF"/>
                </a:solidFill>
                <a:ea typeface="ＭＳ Ｐゴシック" pitchFamily="-111" charset="-128"/>
              </a:rPr>
              <a:t>My Values activity, to increase high school graduation rates</a:t>
            </a:r>
          </a:p>
          <a:p>
            <a:pPr marL="669925" lvl="1" indent="-325438" eaLnBrk="0" fontAlgn="base" hangingPunct="0">
              <a:spcAft>
                <a:spcPct val="0"/>
              </a:spcAft>
              <a:buClr>
                <a:schemeClr val="accent2"/>
              </a:buClr>
              <a:buSzPct val="60000"/>
              <a:buFont typeface="Wingdings" pitchFamily="2" charset="2"/>
              <a:buChar char="q"/>
              <a:defRPr/>
            </a:pPr>
            <a:r>
              <a:rPr lang="en-US" sz="2600" dirty="0">
                <a:solidFill>
                  <a:srgbClr val="0000FF"/>
                </a:solidFill>
                <a:ea typeface="ＭＳ Ｐゴシック" pitchFamily="-111" charset="-128"/>
              </a:rPr>
              <a:t>Omega 3 supplementation</a:t>
            </a:r>
          </a:p>
          <a:p>
            <a:pPr marL="669925" lvl="1" indent="-325438" eaLnBrk="0" fontAlgn="base" hangingPunct="0">
              <a:spcAft>
                <a:spcPct val="0"/>
              </a:spcAft>
              <a:buClr>
                <a:schemeClr val="accent2"/>
              </a:buClr>
              <a:buSzPct val="60000"/>
              <a:buFont typeface="Wingdings" pitchFamily="2" charset="2"/>
              <a:buChar char="q"/>
              <a:defRPr/>
            </a:pPr>
            <a:r>
              <a:rPr lang="en-US" sz="2600" dirty="0">
                <a:solidFill>
                  <a:srgbClr val="0000FF"/>
                </a:solidFill>
                <a:ea typeface="ＭＳ Ｐゴシック" pitchFamily="-111" charset="-128"/>
              </a:rPr>
              <a:t>Praise </a:t>
            </a:r>
            <a:r>
              <a:rPr lang="en-US" sz="2600" dirty="0" smtClean="0">
                <a:solidFill>
                  <a:srgbClr val="0000FF"/>
                </a:solidFill>
                <a:ea typeface="ＭＳ Ｐゴシック" pitchFamily="-111" charset="-128"/>
              </a:rPr>
              <a:t>notes</a:t>
            </a:r>
            <a:endParaRPr lang="en-US" sz="2600" dirty="0">
              <a:solidFill>
                <a:srgbClr val="0000FF"/>
              </a:solidFill>
              <a:ea typeface="ＭＳ Ｐゴシック" pitchFamily="-111" charset="-128"/>
            </a:endParaRPr>
          </a:p>
        </p:txBody>
      </p:sp>
      <p:grpSp>
        <p:nvGrpSpPr>
          <p:cNvPr id="5" name="Group 4"/>
          <p:cNvGrpSpPr/>
          <p:nvPr/>
        </p:nvGrpSpPr>
        <p:grpSpPr>
          <a:xfrm>
            <a:off x="364175" y="221870"/>
            <a:ext cx="8321040" cy="640080"/>
            <a:chOff x="340425" y="233745"/>
            <a:chExt cx="8321040" cy="640080"/>
          </a:xfrm>
        </p:grpSpPr>
        <p:cxnSp>
          <p:nvCxnSpPr>
            <p:cNvPr id="6" name="Straight Connector 5"/>
            <p:cNvCxnSpPr/>
            <p:nvPr/>
          </p:nvCxnSpPr>
          <p:spPr>
            <a:xfrm>
              <a:off x="340425" y="233745"/>
              <a:ext cx="8321040" cy="0"/>
            </a:xfrm>
            <a:prstGeom prst="line">
              <a:avLst/>
            </a:prstGeom>
            <a:ln w="19050">
              <a:solidFill>
                <a:srgbClr val="CC99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6200000">
              <a:off x="20385" y="553785"/>
              <a:ext cx="640080" cy="0"/>
            </a:xfrm>
            <a:prstGeom prst="line">
              <a:avLst/>
            </a:prstGeom>
            <a:ln w="19050">
              <a:solidFill>
                <a:srgbClr val="CC99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07655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Kernels</a:t>
            </a:r>
            <a:endParaRPr lang="en-US" dirty="0"/>
          </a:p>
        </p:txBody>
      </p:sp>
      <p:pic>
        <p:nvPicPr>
          <p:cNvPr id="4" name="Picture 3" descr="Relational Frame Pie-Slice from Wheel.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219200"/>
            <a:ext cx="3079750" cy="3016250"/>
          </a:xfrm>
          <a:prstGeom prst="rect">
            <a:avLst/>
          </a:prstGeom>
        </p:spPr>
      </p:pic>
      <p:pic>
        <p:nvPicPr>
          <p:cNvPr id="5" name="Picture 4" descr="Pie Slice of Physiological Kernels from Wheel.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2895600"/>
            <a:ext cx="3079750" cy="3048000"/>
          </a:xfrm>
          <a:prstGeom prst="rect">
            <a:avLst/>
          </a:prstGeom>
        </p:spPr>
      </p:pic>
      <p:pic>
        <p:nvPicPr>
          <p:cNvPr id="6" name="Picture 5" descr="Pie Slice for Antecedent Kernels from Wheel.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3800" y="1219200"/>
            <a:ext cx="3032125" cy="3016250"/>
          </a:xfrm>
          <a:prstGeom prst="rect">
            <a:avLst/>
          </a:prstGeom>
        </p:spPr>
      </p:pic>
      <p:pic>
        <p:nvPicPr>
          <p:cNvPr id="7" name="Picture 6" descr="Pie Slice for Mobilizing Reinforcement kernel from Pie Wheel.ai"/>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3800" y="2895600"/>
            <a:ext cx="3016250" cy="3048000"/>
          </a:xfrm>
          <a:prstGeom prst="rect">
            <a:avLst/>
          </a:prstGeom>
        </p:spPr>
      </p:pic>
    </p:spTree>
    <p:extLst>
      <p:ext uri="{BB962C8B-B14F-4D97-AF65-F5344CB8AC3E}">
        <p14:creationId xmlns:p14="http://schemas.microsoft.com/office/powerpoint/2010/main" val="168753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eaLnBrk="1" hangingPunct="1">
              <a:lnSpc>
                <a:spcPct val="90000"/>
              </a:lnSpc>
              <a:defRPr/>
            </a:pPr>
            <a:r>
              <a:rPr lang="en-US" sz="5400" b="1" kern="1200" dirty="0"/>
              <a:t>Evidence-Based Policies </a:t>
            </a:r>
          </a:p>
        </p:txBody>
      </p:sp>
      <p:sp>
        <p:nvSpPr>
          <p:cNvPr id="5" name="Subtitle 4"/>
          <p:cNvSpPr>
            <a:spLocks noGrp="1"/>
          </p:cNvSpPr>
          <p:nvPr>
            <p:ph type="subTitle" idx="1"/>
          </p:nvPr>
        </p:nvSpPr>
        <p:spPr>
          <a:xfrm>
            <a:off x="1981200" y="3962400"/>
            <a:ext cx="6553200" cy="762000"/>
          </a:xfrm>
        </p:spPr>
        <p:txBody>
          <a:bodyPr/>
          <a:lstStyle/>
          <a:p>
            <a:r>
              <a:rPr lang="en-US" dirty="0" smtClean="0">
                <a:solidFill>
                  <a:srgbClr val="0000FF"/>
                </a:solidFill>
                <a:hlinkClick r:id="rId3"/>
              </a:rPr>
              <a:t>http://promiseneighborhoods.org/policies/</a:t>
            </a:r>
            <a:r>
              <a:rPr lang="en-US" dirty="0" smtClean="0">
                <a:solidFill>
                  <a:srgbClr val="0000FF"/>
                </a:solidFill>
              </a:rPr>
              <a:t> </a:t>
            </a:r>
            <a:endParaRPr lang="en-US" dirty="0">
              <a:solidFill>
                <a:srgbClr val="0000FF"/>
              </a:solidFill>
            </a:endParaRPr>
          </a:p>
        </p:txBody>
      </p:sp>
    </p:spTree>
    <p:extLst>
      <p:ext uri="{BB962C8B-B14F-4D97-AF65-F5344CB8AC3E}">
        <p14:creationId xmlns:p14="http://schemas.microsoft.com/office/powerpoint/2010/main" val="2142546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Action Requires</a:t>
            </a:r>
            <a:endParaRPr lang="en-US" dirty="0"/>
          </a:p>
        </p:txBody>
      </p:sp>
      <p:sp>
        <p:nvSpPr>
          <p:cNvPr id="3" name="Content Placeholder 2"/>
          <p:cNvSpPr>
            <a:spLocks noGrp="1"/>
          </p:cNvSpPr>
          <p:nvPr>
            <p:ph idx="1"/>
          </p:nvPr>
        </p:nvSpPr>
        <p:spPr/>
        <p:txBody>
          <a:bodyPr/>
          <a:lstStyle/>
          <a:p>
            <a:r>
              <a:rPr lang="en-US" dirty="0" smtClean="0"/>
              <a:t>An effective analysis of the action of organizations</a:t>
            </a:r>
            <a:endParaRPr lang="en-US" dirty="0"/>
          </a:p>
        </p:txBody>
      </p:sp>
    </p:spTree>
    <p:extLst>
      <p:ext uri="{BB962C8B-B14F-4D97-AF65-F5344CB8AC3E}">
        <p14:creationId xmlns:p14="http://schemas.microsoft.com/office/powerpoint/2010/main" val="19798480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Influence of Corporate Externalities on Human Wellbeing</a:t>
            </a:r>
            <a:endParaRPr lang="en-US" dirty="0"/>
          </a:p>
        </p:txBody>
      </p:sp>
      <p:sp>
        <p:nvSpPr>
          <p:cNvPr id="3" name="Content Placeholder 2"/>
          <p:cNvSpPr>
            <a:spLocks noGrp="1"/>
          </p:cNvSpPr>
          <p:nvPr>
            <p:ph idx="1"/>
          </p:nvPr>
        </p:nvSpPr>
        <p:spPr>
          <a:xfrm>
            <a:off x="609600" y="1905000"/>
            <a:ext cx="8229600" cy="4530725"/>
          </a:xfrm>
        </p:spPr>
        <p:txBody>
          <a:bodyPr>
            <a:normAutofit fontScale="92500" lnSpcReduction="10000"/>
          </a:bodyPr>
          <a:lstStyle/>
          <a:p>
            <a:r>
              <a:rPr lang="en-US" dirty="0"/>
              <a:t>The impact of a market transaction on parties not directly involved in the transaction</a:t>
            </a:r>
          </a:p>
          <a:p>
            <a:pPr lvl="1"/>
            <a:r>
              <a:rPr lang="en-US" dirty="0"/>
              <a:t>Mercury emissions</a:t>
            </a:r>
          </a:p>
          <a:p>
            <a:pPr lvl="1"/>
            <a:r>
              <a:rPr lang="en-US" dirty="0"/>
              <a:t>Materialism </a:t>
            </a:r>
          </a:p>
          <a:p>
            <a:pPr lvl="1"/>
            <a:r>
              <a:rPr lang="en-US" dirty="0"/>
              <a:t>Credit default swaps</a:t>
            </a:r>
          </a:p>
          <a:p>
            <a:r>
              <a:rPr lang="en-US" dirty="0" smtClean="0"/>
              <a:t>Marketing</a:t>
            </a:r>
          </a:p>
          <a:p>
            <a:pPr lvl="1"/>
            <a:r>
              <a:rPr lang="en-US" dirty="0" smtClean="0"/>
              <a:t>Tobacco</a:t>
            </a:r>
          </a:p>
          <a:p>
            <a:pPr lvl="1"/>
            <a:r>
              <a:rPr lang="en-US" dirty="0" smtClean="0"/>
              <a:t>Alcohol</a:t>
            </a:r>
          </a:p>
          <a:p>
            <a:pPr lvl="1"/>
            <a:r>
              <a:rPr lang="en-US" dirty="0" smtClean="0"/>
              <a:t>Unhealthful food</a:t>
            </a:r>
          </a:p>
          <a:p>
            <a:pPr lvl="1"/>
            <a:r>
              <a:rPr lang="en-US" dirty="0" smtClean="0"/>
              <a:t>Pharmaceuticals </a:t>
            </a:r>
          </a:p>
          <a:p>
            <a:pPr lvl="1"/>
            <a:r>
              <a:rPr lang="en-US" dirty="0" smtClean="0"/>
              <a:t>Materialism </a:t>
            </a:r>
          </a:p>
        </p:txBody>
      </p:sp>
    </p:spTree>
    <p:extLst>
      <p:ext uri="{BB962C8B-B14F-4D97-AF65-F5344CB8AC3E}">
        <p14:creationId xmlns:p14="http://schemas.microsoft.com/office/powerpoint/2010/main" val="42935839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Scientific Goal of Contextual Behavioral Science		</a:t>
            </a:r>
            <a:endParaRPr lang="en-US" dirty="0"/>
          </a:p>
        </p:txBody>
      </p:sp>
      <p:sp>
        <p:nvSpPr>
          <p:cNvPr id="3" name="Content Placeholder 2"/>
          <p:cNvSpPr>
            <a:spLocks noGrp="1"/>
          </p:cNvSpPr>
          <p:nvPr>
            <p:ph idx="1"/>
          </p:nvPr>
        </p:nvSpPr>
        <p:spPr/>
        <p:txBody>
          <a:bodyPr>
            <a:normAutofit lnSpcReduction="10000"/>
          </a:bodyPr>
          <a:lstStyle/>
          <a:p>
            <a:r>
              <a:rPr lang="en-US" dirty="0" smtClean="0"/>
              <a:t>“The development of the scientific principles and theories [that] enable the prediction and influence of the historically and situationally embedded actions of organisms with precision, scope, and depth.” (</a:t>
            </a:r>
            <a:r>
              <a:rPr lang="en-US" dirty="0"/>
              <a:t>H</a:t>
            </a:r>
            <a:r>
              <a:rPr lang="en-US" dirty="0" smtClean="0"/>
              <a:t>ayes &amp; Long, 2013). </a:t>
            </a:r>
          </a:p>
          <a:p>
            <a:r>
              <a:rPr lang="en-US" dirty="0" smtClean="0"/>
              <a:t>Multi-level analyses of evolutionary processes teach us that it is useful to view evolution from the level of DNA to the level of organizations as a matter of the relative degree of selection of the individual unit vs. the group of units. </a:t>
            </a:r>
          </a:p>
          <a:p>
            <a:pPr lvl="1"/>
            <a:r>
              <a:rPr lang="en-US" dirty="0" smtClean="0"/>
              <a:t>“It’s groups all the way down.”</a:t>
            </a:r>
            <a:endParaRPr lang="en-US" dirty="0"/>
          </a:p>
        </p:txBody>
      </p:sp>
    </p:spTree>
    <p:extLst>
      <p:ext uri="{BB962C8B-B14F-4D97-AF65-F5344CB8AC3E}">
        <p14:creationId xmlns:p14="http://schemas.microsoft.com/office/powerpoint/2010/main" val="37395551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14400" y="1447800"/>
            <a:ext cx="7623175" cy="1752600"/>
          </a:xfrm>
        </p:spPr>
        <p:txBody>
          <a:bodyPr/>
          <a:lstStyle/>
          <a:p>
            <a:pPr eaLnBrk="1" hangingPunct="1">
              <a:lnSpc>
                <a:spcPct val="90000"/>
              </a:lnSpc>
              <a:defRPr/>
            </a:pPr>
            <a:r>
              <a:rPr lang="en-US" altLang="en-US" sz="4400" b="1" kern="1200" dirty="0"/>
              <a:t>The Impact of Poverty and Economic Inequality  on Wellbeing</a:t>
            </a:r>
          </a:p>
        </p:txBody>
      </p:sp>
    </p:spTree>
    <p:extLst>
      <p:ext uri="{BB962C8B-B14F-4D97-AF65-F5344CB8AC3E}">
        <p14:creationId xmlns:p14="http://schemas.microsoft.com/office/powerpoint/2010/main" val="5851930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534400" cy="788987"/>
          </a:xfrm>
        </p:spPr>
        <p:txBody>
          <a:bodyPr/>
          <a:lstStyle/>
          <a:p>
            <a:pPr>
              <a:defRPr/>
            </a:pPr>
            <a:r>
              <a:rPr lang="en-US" dirty="0" smtClean="0"/>
              <a:t>U.S Poverty </a:t>
            </a:r>
            <a:r>
              <a:rPr lang="en-US" dirty="0"/>
              <a:t>rates by age: 1959 to 2009</a:t>
            </a:r>
          </a:p>
        </p:txBody>
      </p:sp>
      <p:pic>
        <p:nvPicPr>
          <p:cNvPr id="4" name="Picture 3" descr="Poverty_figure.jpg"/>
          <p:cNvPicPr>
            <a:picLocks noChangeAspect="1"/>
          </p:cNvPicPr>
          <p:nvPr/>
        </p:nvPicPr>
        <p:blipFill>
          <a:blip r:embed="rId3" cstate="print"/>
          <a:stretch>
            <a:fillRect/>
          </a:stretch>
        </p:blipFill>
        <p:spPr>
          <a:xfrm>
            <a:off x="533401" y="1219200"/>
            <a:ext cx="7809999" cy="4206240"/>
          </a:xfrm>
          <a:prstGeom prst="rect">
            <a:avLst/>
          </a:prstGeom>
        </p:spPr>
      </p:pic>
    </p:spTree>
    <p:extLst>
      <p:ext uri="{BB962C8B-B14F-4D97-AF65-F5344CB8AC3E}">
        <p14:creationId xmlns:p14="http://schemas.microsoft.com/office/powerpoint/2010/main" val="11644778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defRPr/>
            </a:pPr>
            <a:r>
              <a:rPr lang="en-US" dirty="0"/>
              <a:t>Parenting: A key pathway from poverty to problem development</a:t>
            </a:r>
          </a:p>
        </p:txBody>
      </p:sp>
      <p:sp>
        <p:nvSpPr>
          <p:cNvPr id="399363" name="Rectangle 3"/>
          <p:cNvSpPr>
            <a:spLocks noGrp="1" noChangeArrowheads="1"/>
          </p:cNvSpPr>
          <p:nvPr>
            <p:ph idx="1"/>
          </p:nvPr>
        </p:nvSpPr>
        <p:spPr>
          <a:xfrm>
            <a:off x="457200" y="1828800"/>
            <a:ext cx="8229600" cy="4530725"/>
          </a:xfrm>
          <a:noFill/>
        </p:spPr>
        <p:txBody>
          <a:bodyPr/>
          <a:lstStyle/>
          <a:p>
            <a:r>
              <a:rPr lang="en-US" dirty="0">
                <a:solidFill>
                  <a:srgbClr val="0000FF"/>
                </a:solidFill>
              </a:rPr>
              <a:t>Family poverty produces strains on parents that undermine their </a:t>
            </a:r>
            <a:r>
              <a:rPr lang="en-US" dirty="0" smtClean="0">
                <a:solidFill>
                  <a:srgbClr val="0000FF"/>
                </a:solidFill>
              </a:rPr>
              <a:t>parenting</a:t>
            </a:r>
            <a:r>
              <a:rPr lang="en-US" baseline="30000" dirty="0" smtClean="0">
                <a:solidFill>
                  <a:srgbClr val="0000FF"/>
                </a:solidFill>
              </a:rPr>
              <a:t>45-47</a:t>
            </a:r>
            <a:endParaRPr lang="en-US" baseline="30000" dirty="0">
              <a:solidFill>
                <a:srgbClr val="0000FF"/>
              </a:solidFill>
            </a:endParaRPr>
          </a:p>
          <a:p>
            <a:r>
              <a:rPr lang="en-US" dirty="0">
                <a:solidFill>
                  <a:srgbClr val="0000FF"/>
                </a:solidFill>
              </a:rPr>
              <a:t>Parents under financial strain are less likely to be positively involved with their children and are more likely to criticize and argue with </a:t>
            </a:r>
            <a:r>
              <a:rPr lang="en-US" dirty="0" smtClean="0">
                <a:solidFill>
                  <a:srgbClr val="0000FF"/>
                </a:solidFill>
              </a:rPr>
              <a:t>them</a:t>
            </a:r>
            <a:r>
              <a:rPr lang="en-US" baseline="30000" dirty="0" smtClean="0">
                <a:solidFill>
                  <a:srgbClr val="0000FF"/>
                </a:solidFill>
              </a:rPr>
              <a:t>48</a:t>
            </a:r>
            <a:endParaRPr lang="en-US" baseline="30000" dirty="0">
              <a:solidFill>
                <a:srgbClr val="0000FF"/>
              </a:solidFill>
            </a:endParaRPr>
          </a:p>
        </p:txBody>
      </p:sp>
    </p:spTree>
    <p:extLst>
      <p:ext uri="{BB962C8B-B14F-4D97-AF65-F5344CB8AC3E}">
        <p14:creationId xmlns:p14="http://schemas.microsoft.com/office/powerpoint/2010/main" val="3677720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74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defRPr/>
            </a:pPr>
            <a:r>
              <a:rPr lang="en-US" dirty="0" smtClean="0"/>
              <a:t>Perturbed parenting leads to </a:t>
            </a:r>
            <a:endParaRPr lang="en-US" dirty="0"/>
          </a:p>
        </p:txBody>
      </p:sp>
      <p:sp>
        <p:nvSpPr>
          <p:cNvPr id="1055747" name="Rectangle 3"/>
          <p:cNvSpPr>
            <a:spLocks noGrp="1" noChangeArrowheads="1"/>
          </p:cNvSpPr>
          <p:nvPr>
            <p:ph idx="1"/>
          </p:nvPr>
        </p:nvSpPr>
        <p:spPr>
          <a:xfrm>
            <a:off x="533400" y="1905000"/>
            <a:ext cx="8229600" cy="4530725"/>
          </a:xfrm>
        </p:spPr>
        <p:txBody>
          <a:bodyPr/>
          <a:lstStyle/>
          <a:p>
            <a:pPr lvl="0">
              <a:lnSpc>
                <a:spcPct val="110000"/>
              </a:lnSpc>
            </a:pPr>
            <a:r>
              <a:rPr lang="en-US" sz="3200" dirty="0" smtClean="0">
                <a:solidFill>
                  <a:srgbClr val="0000FF"/>
                </a:solidFill>
              </a:rPr>
              <a:t>Children </a:t>
            </a:r>
            <a:r>
              <a:rPr lang="en-US" sz="3200" dirty="0">
                <a:solidFill>
                  <a:srgbClr val="0000FF"/>
                </a:solidFill>
              </a:rPr>
              <a:t>and adolescents being more anxious and </a:t>
            </a:r>
            <a:r>
              <a:rPr lang="en-US" sz="3200" dirty="0" smtClean="0">
                <a:solidFill>
                  <a:srgbClr val="0000FF"/>
                </a:solidFill>
              </a:rPr>
              <a:t>depressed</a:t>
            </a:r>
            <a:r>
              <a:rPr lang="en-US" sz="3200" baseline="30000" dirty="0" smtClean="0">
                <a:solidFill>
                  <a:srgbClr val="0000FF"/>
                </a:solidFill>
              </a:rPr>
              <a:t>48-49</a:t>
            </a:r>
            <a:endParaRPr lang="en-US" sz="3200" baseline="30000" dirty="0">
              <a:solidFill>
                <a:srgbClr val="0000FF"/>
              </a:solidFill>
            </a:endParaRPr>
          </a:p>
          <a:p>
            <a:pPr lvl="0">
              <a:lnSpc>
                <a:spcPct val="110000"/>
              </a:lnSpc>
            </a:pPr>
            <a:r>
              <a:rPr lang="en-US" sz="3200" dirty="0">
                <a:solidFill>
                  <a:srgbClr val="0000FF"/>
                </a:solidFill>
              </a:rPr>
              <a:t>Failure in </a:t>
            </a:r>
            <a:r>
              <a:rPr lang="en-US" sz="3200" dirty="0" smtClean="0">
                <a:solidFill>
                  <a:srgbClr val="0000FF"/>
                </a:solidFill>
              </a:rPr>
              <a:t>school</a:t>
            </a:r>
            <a:r>
              <a:rPr lang="en-US" sz="3200" baseline="30000" dirty="0" smtClean="0">
                <a:solidFill>
                  <a:srgbClr val="0000FF"/>
                </a:solidFill>
              </a:rPr>
              <a:t>48 </a:t>
            </a:r>
            <a:endParaRPr lang="en-US" sz="3200" baseline="30000" dirty="0">
              <a:solidFill>
                <a:srgbClr val="0000FF"/>
              </a:solidFill>
            </a:endParaRPr>
          </a:p>
          <a:p>
            <a:pPr lvl="0">
              <a:lnSpc>
                <a:spcPct val="110000"/>
              </a:lnSpc>
            </a:pPr>
            <a:r>
              <a:rPr lang="en-US" sz="3200" dirty="0">
                <a:solidFill>
                  <a:srgbClr val="0000FF"/>
                </a:solidFill>
              </a:rPr>
              <a:t>Aggressive </a:t>
            </a:r>
            <a:r>
              <a:rPr lang="en-US" sz="3200" dirty="0" smtClean="0">
                <a:solidFill>
                  <a:srgbClr val="0000FF"/>
                </a:solidFill>
              </a:rPr>
              <a:t>behavior</a:t>
            </a:r>
            <a:r>
              <a:rPr lang="en-US" sz="3200" baseline="30000" dirty="0" smtClean="0">
                <a:solidFill>
                  <a:srgbClr val="0000FF"/>
                </a:solidFill>
              </a:rPr>
              <a:t>47  </a:t>
            </a:r>
            <a:endParaRPr lang="en-US" sz="3200" baseline="30000" dirty="0">
              <a:solidFill>
                <a:srgbClr val="0000FF"/>
              </a:solidFill>
            </a:endParaRPr>
          </a:p>
          <a:p>
            <a:pPr lvl="0">
              <a:lnSpc>
                <a:spcPct val="110000"/>
              </a:lnSpc>
            </a:pPr>
            <a:r>
              <a:rPr lang="en-US" sz="3200" dirty="0" smtClean="0">
                <a:solidFill>
                  <a:srgbClr val="0000FF"/>
                </a:solidFill>
              </a:rPr>
              <a:t>Delinquency</a:t>
            </a:r>
            <a:r>
              <a:rPr lang="en-US" sz="3200" baseline="30000" dirty="0" smtClean="0">
                <a:solidFill>
                  <a:srgbClr val="0000FF"/>
                </a:solidFill>
              </a:rPr>
              <a:t>50 </a:t>
            </a:r>
            <a:endParaRPr lang="en-US" sz="3200" baseline="30000" dirty="0">
              <a:solidFill>
                <a:srgbClr val="0000FF"/>
              </a:solidFill>
            </a:endParaRPr>
          </a:p>
        </p:txBody>
      </p:sp>
    </p:spTree>
    <p:extLst>
      <p:ext uri="{BB962C8B-B14F-4D97-AF65-F5344CB8AC3E}">
        <p14:creationId xmlns:p14="http://schemas.microsoft.com/office/powerpoint/2010/main" val="3657748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7975"/>
            <a:ext cx="8610600" cy="1139825"/>
          </a:xfrm>
        </p:spPr>
        <p:txBody>
          <a:bodyPr>
            <a:noAutofit/>
          </a:bodyPr>
          <a:lstStyle/>
          <a:p>
            <a:pPr>
              <a:lnSpc>
                <a:spcPct val="90000"/>
              </a:lnSpc>
              <a:defRPr/>
            </a:pPr>
            <a:r>
              <a:rPr lang="en-US" altLang="en-US" dirty="0"/>
              <a:t>Health and social problems are closely related to inequality in rich countries</a:t>
            </a:r>
          </a:p>
        </p:txBody>
      </p:sp>
      <p:grpSp>
        <p:nvGrpSpPr>
          <p:cNvPr id="42" name="Group 41"/>
          <p:cNvGrpSpPr/>
          <p:nvPr/>
        </p:nvGrpSpPr>
        <p:grpSpPr>
          <a:xfrm>
            <a:off x="457200" y="1642603"/>
            <a:ext cx="8077200" cy="4681997"/>
            <a:chOff x="457200" y="1642603"/>
            <a:chExt cx="8077200" cy="4681997"/>
          </a:xfrm>
        </p:grpSpPr>
        <p:sp>
          <p:nvSpPr>
            <p:cNvPr id="16" name="TextBox 15"/>
            <p:cNvSpPr txBox="1"/>
            <p:nvPr/>
          </p:nvSpPr>
          <p:spPr>
            <a:xfrm rot="16200000">
              <a:off x="-506344" y="3303658"/>
              <a:ext cx="2895602" cy="707886"/>
            </a:xfrm>
            <a:prstGeom prst="rect">
              <a:avLst/>
            </a:prstGeom>
            <a:solidFill>
              <a:schemeClr val="bg1"/>
            </a:solidFill>
          </p:spPr>
          <p:txBody>
            <a:bodyPr wrap="square" rtlCol="0">
              <a:spAutoFit/>
            </a:bodyPr>
            <a:lstStyle/>
            <a:p>
              <a:pPr algn="ctr" fontAlgn="base">
                <a:spcBef>
                  <a:spcPct val="0"/>
                </a:spcBef>
                <a:spcAft>
                  <a:spcPct val="0"/>
                </a:spcAft>
              </a:pPr>
              <a:r>
                <a:rPr lang="en-US" sz="2000" dirty="0">
                  <a:solidFill>
                    <a:srgbClr val="CC9900">
                      <a:lumMod val="75000"/>
                    </a:srgbClr>
                  </a:solidFill>
                  <a:latin typeface="Arial" charset="0"/>
                </a:rPr>
                <a:t>Index of health and social problems</a:t>
              </a:r>
            </a:p>
          </p:txBody>
        </p:sp>
        <p:sp>
          <p:nvSpPr>
            <p:cNvPr id="17" name="TextBox 16"/>
            <p:cNvSpPr txBox="1"/>
            <p:nvPr/>
          </p:nvSpPr>
          <p:spPr>
            <a:xfrm>
              <a:off x="457200" y="1642603"/>
              <a:ext cx="914400" cy="369332"/>
            </a:xfrm>
            <a:prstGeom prst="rect">
              <a:avLst/>
            </a:prstGeom>
            <a:solidFill>
              <a:schemeClr val="bg1"/>
            </a:solidFill>
          </p:spPr>
          <p:txBody>
            <a:bodyPr wrap="square" rtlCol="0">
              <a:spAutoFit/>
            </a:bodyPr>
            <a:lstStyle/>
            <a:p>
              <a:pPr algn="r" fontAlgn="base">
                <a:spcBef>
                  <a:spcPct val="0"/>
                </a:spcBef>
                <a:spcAft>
                  <a:spcPct val="0"/>
                </a:spcAft>
              </a:pPr>
              <a:r>
                <a:rPr lang="en-US" dirty="0">
                  <a:solidFill>
                    <a:srgbClr val="CC9900">
                      <a:lumMod val="75000"/>
                    </a:srgbClr>
                  </a:solidFill>
                  <a:latin typeface="Arial" charset="0"/>
                </a:rPr>
                <a:t>Worse</a:t>
              </a:r>
            </a:p>
          </p:txBody>
        </p:sp>
        <p:sp>
          <p:nvSpPr>
            <p:cNvPr id="18" name="TextBox 17"/>
            <p:cNvSpPr txBox="1"/>
            <p:nvPr/>
          </p:nvSpPr>
          <p:spPr>
            <a:xfrm>
              <a:off x="457200" y="5410200"/>
              <a:ext cx="914400" cy="369332"/>
            </a:xfrm>
            <a:prstGeom prst="rect">
              <a:avLst/>
            </a:prstGeom>
            <a:noFill/>
          </p:spPr>
          <p:txBody>
            <a:bodyPr wrap="square" rtlCol="0">
              <a:spAutoFit/>
            </a:bodyPr>
            <a:lstStyle/>
            <a:p>
              <a:pPr algn="r" fontAlgn="base">
                <a:spcBef>
                  <a:spcPct val="0"/>
                </a:spcBef>
                <a:spcAft>
                  <a:spcPct val="0"/>
                </a:spcAft>
              </a:pPr>
              <a:r>
                <a:rPr lang="en-US" dirty="0">
                  <a:solidFill>
                    <a:srgbClr val="CC9900">
                      <a:lumMod val="75000"/>
                    </a:srgbClr>
                  </a:solidFill>
                  <a:latin typeface="Arial" charset="0"/>
                </a:rPr>
                <a:t>Better</a:t>
              </a:r>
            </a:p>
          </p:txBody>
        </p:sp>
        <p:grpSp>
          <p:nvGrpSpPr>
            <p:cNvPr id="9" name="Group 53"/>
            <p:cNvGrpSpPr/>
            <p:nvPr/>
          </p:nvGrpSpPr>
          <p:grpSpPr>
            <a:xfrm>
              <a:off x="1447800" y="1752600"/>
              <a:ext cx="7086600" cy="4114801"/>
              <a:chOff x="1447800" y="1752600"/>
              <a:chExt cx="7086600" cy="4114801"/>
            </a:xfrm>
          </p:grpSpPr>
          <p:grpSp>
            <p:nvGrpSpPr>
              <p:cNvPr id="10" name="Group 29"/>
              <p:cNvGrpSpPr/>
              <p:nvPr/>
            </p:nvGrpSpPr>
            <p:grpSpPr>
              <a:xfrm>
                <a:off x="1447800" y="1752600"/>
                <a:ext cx="76200" cy="4038600"/>
                <a:chOff x="1447800" y="1752600"/>
                <a:chExt cx="76200" cy="4038600"/>
              </a:xfrm>
            </p:grpSpPr>
            <p:cxnSp>
              <p:nvCxnSpPr>
                <p:cNvPr id="5" name="Straight Connector 4"/>
                <p:cNvCxnSpPr/>
                <p:nvPr/>
              </p:nvCxnSpPr>
              <p:spPr>
                <a:xfrm rot="5400000">
                  <a:off x="-495300" y="3771900"/>
                  <a:ext cx="403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447800" y="1905000"/>
                  <a:ext cx="762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447800" y="5546560"/>
                  <a:ext cx="762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447800" y="4953000"/>
                  <a:ext cx="762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447800" y="4359440"/>
                  <a:ext cx="762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447800" y="3765880"/>
                  <a:ext cx="762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447800" y="3172320"/>
                  <a:ext cx="762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447800" y="2578760"/>
                  <a:ext cx="7620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1" name="Group 48"/>
              <p:cNvGrpSpPr/>
              <p:nvPr/>
            </p:nvGrpSpPr>
            <p:grpSpPr>
              <a:xfrm>
                <a:off x="1524000" y="5791200"/>
                <a:ext cx="7010400" cy="76201"/>
                <a:chOff x="1524000" y="5791200"/>
                <a:chExt cx="7010400" cy="76201"/>
              </a:xfrm>
            </p:grpSpPr>
            <p:grpSp>
              <p:nvGrpSpPr>
                <p:cNvPr id="12" name="Group 30"/>
                <p:cNvGrpSpPr/>
                <p:nvPr/>
              </p:nvGrpSpPr>
              <p:grpSpPr>
                <a:xfrm rot="16200000">
                  <a:off x="3505200" y="3810000"/>
                  <a:ext cx="76200" cy="4038600"/>
                  <a:chOff x="1447800" y="1752600"/>
                  <a:chExt cx="76200" cy="4038600"/>
                </a:xfrm>
              </p:grpSpPr>
              <p:cxnSp>
                <p:nvCxnSpPr>
                  <p:cNvPr id="32" name="Straight Connector 31"/>
                  <p:cNvCxnSpPr/>
                  <p:nvPr/>
                </p:nvCxnSpPr>
                <p:spPr>
                  <a:xfrm rot="5400000">
                    <a:off x="-495300" y="3771900"/>
                    <a:ext cx="403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447800" y="1905000"/>
                    <a:ext cx="762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447800" y="5546560"/>
                    <a:ext cx="762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447800" y="4953000"/>
                    <a:ext cx="762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447800" y="4359440"/>
                    <a:ext cx="762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447800" y="3765880"/>
                    <a:ext cx="762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447800" y="3172320"/>
                    <a:ext cx="762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447800" y="2578760"/>
                    <a:ext cx="76200" cy="0"/>
                  </a:xfrm>
                  <a:prstGeom prst="line">
                    <a:avLst/>
                  </a:prstGeom>
                  <a:ln w="19050"/>
                </p:spPr>
                <p:style>
                  <a:lnRef idx="1">
                    <a:schemeClr val="accent1"/>
                  </a:lnRef>
                  <a:fillRef idx="0">
                    <a:schemeClr val="accent1"/>
                  </a:fillRef>
                  <a:effectRef idx="0">
                    <a:schemeClr val="accent1"/>
                  </a:effectRef>
                  <a:fontRef idx="minor">
                    <a:schemeClr val="tx1"/>
                  </a:fontRef>
                </p:style>
              </p:cxnSp>
            </p:grpSp>
            <p:cxnSp>
              <p:nvCxnSpPr>
                <p:cNvPr id="41" name="Straight Connector 40"/>
                <p:cNvCxnSpPr/>
                <p:nvPr/>
              </p:nvCxnSpPr>
              <p:spPr>
                <a:xfrm>
                  <a:off x="5334000" y="5791201"/>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a:off x="7521740" y="5829301"/>
                  <a:ext cx="762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a:off x="6928180" y="5829301"/>
                  <a:ext cx="762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a:off x="6334620" y="5829301"/>
                  <a:ext cx="762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a:off x="5741060" y="5829301"/>
                  <a:ext cx="7620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sp>
          <p:nvSpPr>
            <p:cNvPr id="13" name="TextBox 12"/>
            <p:cNvSpPr txBox="1"/>
            <p:nvPr/>
          </p:nvSpPr>
          <p:spPr>
            <a:xfrm>
              <a:off x="1981200" y="5955268"/>
              <a:ext cx="914400" cy="369332"/>
            </a:xfrm>
            <a:prstGeom prst="rect">
              <a:avLst/>
            </a:prstGeom>
            <a:solidFill>
              <a:schemeClr val="bg1"/>
            </a:solidFill>
          </p:spPr>
          <p:txBody>
            <a:bodyPr wrap="square" rtlCol="0">
              <a:spAutoFit/>
            </a:bodyPr>
            <a:lstStyle/>
            <a:p>
              <a:pPr algn="ctr" fontAlgn="base">
                <a:spcBef>
                  <a:spcPct val="0"/>
                </a:spcBef>
                <a:spcAft>
                  <a:spcPct val="0"/>
                </a:spcAft>
              </a:pPr>
              <a:r>
                <a:rPr lang="en-US" dirty="0">
                  <a:solidFill>
                    <a:srgbClr val="CC9900">
                      <a:lumMod val="75000"/>
                    </a:srgbClr>
                  </a:solidFill>
                  <a:latin typeface="Arial" charset="0"/>
                </a:rPr>
                <a:t>Low</a:t>
              </a:r>
            </a:p>
          </p:txBody>
        </p:sp>
        <p:sp>
          <p:nvSpPr>
            <p:cNvPr id="14" name="TextBox 13"/>
            <p:cNvSpPr txBox="1"/>
            <p:nvPr/>
          </p:nvSpPr>
          <p:spPr>
            <a:xfrm>
              <a:off x="7620000" y="5955268"/>
              <a:ext cx="914400" cy="369332"/>
            </a:xfrm>
            <a:prstGeom prst="rect">
              <a:avLst/>
            </a:prstGeom>
            <a:solidFill>
              <a:schemeClr val="bg1"/>
            </a:solidFill>
          </p:spPr>
          <p:txBody>
            <a:bodyPr wrap="square" rtlCol="0">
              <a:spAutoFit/>
            </a:bodyPr>
            <a:lstStyle/>
            <a:p>
              <a:pPr algn="ctr" fontAlgn="base">
                <a:spcBef>
                  <a:spcPct val="0"/>
                </a:spcBef>
                <a:spcAft>
                  <a:spcPct val="0"/>
                </a:spcAft>
              </a:pPr>
              <a:r>
                <a:rPr lang="en-US" dirty="0">
                  <a:solidFill>
                    <a:srgbClr val="CC9900">
                      <a:lumMod val="75000"/>
                    </a:srgbClr>
                  </a:solidFill>
                  <a:latin typeface="Arial" charset="0"/>
                </a:rPr>
                <a:t>High</a:t>
              </a:r>
            </a:p>
          </p:txBody>
        </p:sp>
        <p:sp>
          <p:nvSpPr>
            <p:cNvPr id="15" name="TextBox 14"/>
            <p:cNvSpPr txBox="1"/>
            <p:nvPr/>
          </p:nvSpPr>
          <p:spPr>
            <a:xfrm>
              <a:off x="3733800" y="5924490"/>
              <a:ext cx="2895600" cy="400110"/>
            </a:xfrm>
            <a:prstGeom prst="rect">
              <a:avLst/>
            </a:prstGeom>
            <a:solidFill>
              <a:schemeClr val="bg1"/>
            </a:solidFill>
          </p:spPr>
          <p:txBody>
            <a:bodyPr wrap="square" rtlCol="0">
              <a:spAutoFit/>
            </a:bodyPr>
            <a:lstStyle/>
            <a:p>
              <a:pPr algn="ctr" fontAlgn="base">
                <a:spcBef>
                  <a:spcPct val="0"/>
                </a:spcBef>
                <a:spcAft>
                  <a:spcPct val="0"/>
                </a:spcAft>
              </a:pPr>
              <a:r>
                <a:rPr lang="en-US" sz="2000" dirty="0">
                  <a:solidFill>
                    <a:srgbClr val="CC9900">
                      <a:lumMod val="75000"/>
                    </a:srgbClr>
                  </a:solidFill>
                  <a:latin typeface="Arial" charset="0"/>
                </a:rPr>
                <a:t>Income Inequality</a:t>
              </a:r>
            </a:p>
          </p:txBody>
        </p:sp>
      </p:grpSp>
      <p:grpSp>
        <p:nvGrpSpPr>
          <p:cNvPr id="20" name="Group 52"/>
          <p:cNvGrpSpPr/>
          <p:nvPr/>
        </p:nvGrpSpPr>
        <p:grpSpPr>
          <a:xfrm>
            <a:off x="304800" y="228600"/>
            <a:ext cx="8458200" cy="731520"/>
            <a:chOff x="304800" y="228600"/>
            <a:chExt cx="8458200" cy="731520"/>
          </a:xfrm>
        </p:grpSpPr>
        <p:cxnSp>
          <p:nvCxnSpPr>
            <p:cNvPr id="51" name="Straight Connector 50"/>
            <p:cNvCxnSpPr/>
            <p:nvPr/>
          </p:nvCxnSpPr>
          <p:spPr>
            <a:xfrm>
              <a:off x="304800" y="228600"/>
              <a:ext cx="84582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a:off x="-60959" y="594360"/>
              <a:ext cx="731520" cy="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43" name="TextBox 42"/>
          <p:cNvSpPr txBox="1"/>
          <p:nvPr/>
        </p:nvSpPr>
        <p:spPr>
          <a:xfrm>
            <a:off x="7620000" y="2039779"/>
            <a:ext cx="1111202" cy="523220"/>
          </a:xfrm>
          <a:prstGeom prst="rect">
            <a:avLst/>
          </a:prstGeom>
          <a:noFill/>
        </p:spPr>
        <p:txBody>
          <a:bodyPr wrap="none" rtlCol="0">
            <a:spAutoFit/>
          </a:bodyPr>
          <a:lstStyle/>
          <a:p>
            <a:r>
              <a:rPr lang="en-US" sz="1400" b="1" dirty="0">
                <a:solidFill>
                  <a:srgbClr val="000099"/>
                </a:solidFill>
              </a:rPr>
              <a:t>* </a:t>
            </a:r>
            <a:r>
              <a:rPr lang="en-US" sz="2800" b="1" dirty="0">
                <a:solidFill>
                  <a:srgbClr val="000099"/>
                </a:solidFill>
              </a:rPr>
              <a:t>USA</a:t>
            </a:r>
          </a:p>
        </p:txBody>
      </p:sp>
      <p:sp>
        <p:nvSpPr>
          <p:cNvPr id="44" name="TextBox 43"/>
          <p:cNvSpPr txBox="1"/>
          <p:nvPr/>
        </p:nvSpPr>
        <p:spPr>
          <a:xfrm>
            <a:off x="3463031" y="4191000"/>
            <a:ext cx="880369" cy="246221"/>
          </a:xfrm>
          <a:prstGeom prst="rect">
            <a:avLst/>
          </a:prstGeom>
          <a:noFill/>
        </p:spPr>
        <p:txBody>
          <a:bodyPr wrap="none" rtlCol="0">
            <a:spAutoFit/>
          </a:bodyPr>
          <a:lstStyle/>
          <a:p>
            <a:r>
              <a:rPr lang="en-US" sz="1000" b="1" dirty="0">
                <a:solidFill>
                  <a:srgbClr val="000099"/>
                </a:solidFill>
              </a:rPr>
              <a:t> Germany *</a:t>
            </a:r>
          </a:p>
        </p:txBody>
      </p:sp>
      <p:sp>
        <p:nvSpPr>
          <p:cNvPr id="49" name="TextBox 48"/>
          <p:cNvSpPr txBox="1"/>
          <p:nvPr/>
        </p:nvSpPr>
        <p:spPr>
          <a:xfrm>
            <a:off x="3035040" y="4414643"/>
            <a:ext cx="683199" cy="280013"/>
          </a:xfrm>
          <a:prstGeom prst="rect">
            <a:avLst/>
          </a:prstGeom>
          <a:noFill/>
        </p:spPr>
        <p:txBody>
          <a:bodyPr wrap="none" rtlCol="0">
            <a:spAutoFit/>
          </a:bodyPr>
          <a:lstStyle/>
          <a:p>
            <a:pPr algn="r">
              <a:lnSpc>
                <a:spcPts val="700"/>
              </a:lnSpc>
            </a:pPr>
            <a:r>
              <a:rPr lang="en-US" sz="1000" b="1" dirty="0">
                <a:solidFill>
                  <a:srgbClr val="000099"/>
                </a:solidFill>
              </a:rPr>
              <a:t>*</a:t>
            </a:r>
          </a:p>
          <a:p>
            <a:pPr algn="r">
              <a:lnSpc>
                <a:spcPts val="700"/>
              </a:lnSpc>
            </a:pPr>
            <a:r>
              <a:rPr lang="en-US" sz="1000" b="1" dirty="0">
                <a:solidFill>
                  <a:srgbClr val="000099"/>
                </a:solidFill>
              </a:rPr>
              <a:t>Belgium</a:t>
            </a:r>
          </a:p>
        </p:txBody>
      </p:sp>
      <p:sp>
        <p:nvSpPr>
          <p:cNvPr id="50" name="TextBox 49"/>
          <p:cNvSpPr txBox="1"/>
          <p:nvPr/>
        </p:nvSpPr>
        <p:spPr>
          <a:xfrm>
            <a:off x="5498244" y="3073382"/>
            <a:ext cx="973343" cy="461665"/>
          </a:xfrm>
          <a:prstGeom prst="rect">
            <a:avLst/>
          </a:prstGeom>
          <a:noFill/>
        </p:spPr>
        <p:txBody>
          <a:bodyPr wrap="none" rtlCol="0">
            <a:spAutoFit/>
          </a:bodyPr>
          <a:lstStyle/>
          <a:p>
            <a:r>
              <a:rPr lang="en-US" sz="2400" b="1" dirty="0">
                <a:solidFill>
                  <a:srgbClr val="000099"/>
                </a:solidFill>
              </a:rPr>
              <a:t> UK *</a:t>
            </a:r>
          </a:p>
        </p:txBody>
      </p:sp>
      <p:sp>
        <p:nvSpPr>
          <p:cNvPr id="53" name="TextBox 52"/>
          <p:cNvSpPr txBox="1"/>
          <p:nvPr/>
        </p:nvSpPr>
        <p:spPr>
          <a:xfrm>
            <a:off x="4470399" y="4630579"/>
            <a:ext cx="1027845" cy="246221"/>
          </a:xfrm>
          <a:prstGeom prst="rect">
            <a:avLst/>
          </a:prstGeom>
          <a:noFill/>
        </p:spPr>
        <p:txBody>
          <a:bodyPr wrap="none" rtlCol="0">
            <a:spAutoFit/>
          </a:bodyPr>
          <a:lstStyle/>
          <a:p>
            <a:r>
              <a:rPr lang="en-US" sz="1000" b="1" dirty="0">
                <a:solidFill>
                  <a:srgbClr val="000099"/>
                </a:solidFill>
              </a:rPr>
              <a:t> * Switzerland</a:t>
            </a:r>
          </a:p>
        </p:txBody>
      </p:sp>
      <p:sp>
        <p:nvSpPr>
          <p:cNvPr id="54" name="TextBox 53"/>
          <p:cNvSpPr txBox="1"/>
          <p:nvPr/>
        </p:nvSpPr>
        <p:spPr>
          <a:xfrm>
            <a:off x="3568944" y="4572000"/>
            <a:ext cx="926856" cy="297517"/>
          </a:xfrm>
          <a:prstGeom prst="rect">
            <a:avLst/>
          </a:prstGeom>
          <a:noFill/>
        </p:spPr>
        <p:txBody>
          <a:bodyPr wrap="none" rtlCol="0">
            <a:spAutoFit/>
          </a:bodyPr>
          <a:lstStyle/>
          <a:p>
            <a:pPr algn="r">
              <a:lnSpc>
                <a:spcPts val="800"/>
              </a:lnSpc>
            </a:pPr>
            <a:r>
              <a:rPr lang="en-US" sz="1000" b="1" dirty="0">
                <a:solidFill>
                  <a:srgbClr val="000099"/>
                </a:solidFill>
              </a:rPr>
              <a:t> *</a:t>
            </a:r>
          </a:p>
          <a:p>
            <a:pPr algn="r">
              <a:lnSpc>
                <a:spcPts val="800"/>
              </a:lnSpc>
            </a:pPr>
            <a:r>
              <a:rPr lang="en-US" sz="1000" b="1" dirty="0">
                <a:solidFill>
                  <a:srgbClr val="000099"/>
                </a:solidFill>
              </a:rPr>
              <a:t>Netherlands</a:t>
            </a:r>
          </a:p>
        </p:txBody>
      </p:sp>
      <p:sp>
        <p:nvSpPr>
          <p:cNvPr id="55" name="TextBox 54"/>
          <p:cNvSpPr txBox="1"/>
          <p:nvPr/>
        </p:nvSpPr>
        <p:spPr>
          <a:xfrm>
            <a:off x="3048000" y="3962400"/>
            <a:ext cx="838200" cy="199863"/>
          </a:xfrm>
          <a:prstGeom prst="rect">
            <a:avLst/>
          </a:prstGeom>
          <a:noFill/>
        </p:spPr>
        <p:txBody>
          <a:bodyPr wrap="square" rtlCol="0">
            <a:spAutoFit/>
          </a:bodyPr>
          <a:lstStyle/>
          <a:p>
            <a:pPr algn="ctr">
              <a:lnSpc>
                <a:spcPts val="800"/>
              </a:lnSpc>
            </a:pPr>
            <a:r>
              <a:rPr lang="en-US" sz="1000" b="1" dirty="0">
                <a:solidFill>
                  <a:srgbClr val="000099"/>
                </a:solidFill>
              </a:rPr>
              <a:t>Austria *</a:t>
            </a:r>
          </a:p>
        </p:txBody>
      </p:sp>
      <p:sp>
        <p:nvSpPr>
          <p:cNvPr id="56" name="TextBox 55"/>
          <p:cNvSpPr txBox="1"/>
          <p:nvPr/>
        </p:nvSpPr>
        <p:spPr>
          <a:xfrm>
            <a:off x="6324600" y="2877979"/>
            <a:ext cx="832279" cy="246221"/>
          </a:xfrm>
          <a:prstGeom prst="rect">
            <a:avLst/>
          </a:prstGeom>
          <a:noFill/>
        </p:spPr>
        <p:txBody>
          <a:bodyPr wrap="none" rtlCol="0">
            <a:spAutoFit/>
          </a:bodyPr>
          <a:lstStyle/>
          <a:p>
            <a:r>
              <a:rPr lang="en-US" sz="1000" b="1" dirty="0">
                <a:solidFill>
                  <a:srgbClr val="000099"/>
                </a:solidFill>
              </a:rPr>
              <a:t> Portugal *</a:t>
            </a:r>
          </a:p>
        </p:txBody>
      </p:sp>
      <p:sp>
        <p:nvSpPr>
          <p:cNvPr id="57" name="TextBox 56"/>
          <p:cNvSpPr txBox="1"/>
          <p:nvPr/>
        </p:nvSpPr>
        <p:spPr>
          <a:xfrm>
            <a:off x="4751084" y="3886200"/>
            <a:ext cx="1494320" cy="523220"/>
          </a:xfrm>
          <a:prstGeom prst="rect">
            <a:avLst/>
          </a:prstGeom>
          <a:noFill/>
        </p:spPr>
        <p:txBody>
          <a:bodyPr wrap="none" rtlCol="0">
            <a:spAutoFit/>
          </a:bodyPr>
          <a:lstStyle/>
          <a:p>
            <a:r>
              <a:rPr lang="en-US" sz="2800" b="1" dirty="0">
                <a:solidFill>
                  <a:srgbClr val="000099"/>
                </a:solidFill>
              </a:rPr>
              <a:t> </a:t>
            </a:r>
            <a:r>
              <a:rPr lang="en-US" b="1" dirty="0">
                <a:solidFill>
                  <a:srgbClr val="000099"/>
                </a:solidFill>
              </a:rPr>
              <a:t>Australia </a:t>
            </a:r>
            <a:r>
              <a:rPr lang="en-US" sz="2800" b="1" dirty="0" smtClean="0">
                <a:solidFill>
                  <a:srgbClr val="000099"/>
                </a:solidFill>
              </a:rPr>
              <a:t>*</a:t>
            </a:r>
            <a:endParaRPr lang="en-US" sz="2800" b="1" dirty="0">
              <a:solidFill>
                <a:srgbClr val="000099"/>
              </a:solidFill>
            </a:endParaRPr>
          </a:p>
        </p:txBody>
      </p:sp>
      <p:sp>
        <p:nvSpPr>
          <p:cNvPr id="58" name="TextBox 57"/>
          <p:cNvSpPr txBox="1"/>
          <p:nvPr/>
        </p:nvSpPr>
        <p:spPr>
          <a:xfrm>
            <a:off x="2455335" y="4338443"/>
            <a:ext cx="915635" cy="253916"/>
          </a:xfrm>
          <a:prstGeom prst="rect">
            <a:avLst/>
          </a:prstGeom>
          <a:noFill/>
        </p:spPr>
        <p:txBody>
          <a:bodyPr wrap="none" rtlCol="0">
            <a:spAutoFit/>
          </a:bodyPr>
          <a:lstStyle/>
          <a:p>
            <a:r>
              <a:rPr lang="en-US" sz="1000" b="1" dirty="0">
                <a:solidFill>
                  <a:srgbClr val="000099"/>
                </a:solidFill>
              </a:rPr>
              <a:t> Denmark *</a:t>
            </a:r>
          </a:p>
        </p:txBody>
      </p:sp>
      <p:sp>
        <p:nvSpPr>
          <p:cNvPr id="59" name="TextBox 58"/>
          <p:cNvSpPr txBox="1"/>
          <p:nvPr/>
        </p:nvSpPr>
        <p:spPr>
          <a:xfrm>
            <a:off x="5486400" y="3792379"/>
            <a:ext cx="1111202" cy="246221"/>
          </a:xfrm>
          <a:prstGeom prst="rect">
            <a:avLst/>
          </a:prstGeom>
          <a:noFill/>
        </p:spPr>
        <p:txBody>
          <a:bodyPr wrap="none" rtlCol="0">
            <a:spAutoFit/>
          </a:bodyPr>
          <a:lstStyle/>
          <a:p>
            <a:r>
              <a:rPr lang="en-US" sz="1000" b="1" dirty="0">
                <a:solidFill>
                  <a:srgbClr val="000099"/>
                </a:solidFill>
              </a:rPr>
              <a:t>*  New Zealand</a:t>
            </a:r>
          </a:p>
        </p:txBody>
      </p:sp>
      <p:sp>
        <p:nvSpPr>
          <p:cNvPr id="60" name="TextBox 59"/>
          <p:cNvSpPr txBox="1"/>
          <p:nvPr/>
        </p:nvSpPr>
        <p:spPr>
          <a:xfrm>
            <a:off x="5105400" y="4249579"/>
            <a:ext cx="579005" cy="246221"/>
          </a:xfrm>
          <a:prstGeom prst="rect">
            <a:avLst/>
          </a:prstGeom>
          <a:noFill/>
        </p:spPr>
        <p:txBody>
          <a:bodyPr wrap="none" rtlCol="0">
            <a:spAutoFit/>
          </a:bodyPr>
          <a:lstStyle/>
          <a:p>
            <a:r>
              <a:rPr lang="en-US" sz="1000" b="1" dirty="0">
                <a:solidFill>
                  <a:srgbClr val="000099"/>
                </a:solidFill>
              </a:rPr>
              <a:t> Italy *</a:t>
            </a:r>
          </a:p>
        </p:txBody>
      </p:sp>
      <p:sp>
        <p:nvSpPr>
          <p:cNvPr id="61" name="TextBox 60"/>
          <p:cNvSpPr txBox="1"/>
          <p:nvPr/>
        </p:nvSpPr>
        <p:spPr>
          <a:xfrm>
            <a:off x="2111840" y="4572000"/>
            <a:ext cx="753732" cy="261610"/>
          </a:xfrm>
          <a:prstGeom prst="rect">
            <a:avLst/>
          </a:prstGeom>
          <a:noFill/>
        </p:spPr>
        <p:txBody>
          <a:bodyPr wrap="none" rtlCol="0">
            <a:spAutoFit/>
          </a:bodyPr>
          <a:lstStyle/>
          <a:p>
            <a:r>
              <a:rPr lang="en-US" sz="1100" b="1" dirty="0">
                <a:solidFill>
                  <a:srgbClr val="000099"/>
                </a:solidFill>
              </a:rPr>
              <a:t>Finland</a:t>
            </a:r>
            <a:r>
              <a:rPr lang="en-US" sz="800" b="1" dirty="0">
                <a:solidFill>
                  <a:srgbClr val="000099"/>
                </a:solidFill>
              </a:rPr>
              <a:t> *</a:t>
            </a:r>
          </a:p>
        </p:txBody>
      </p:sp>
      <p:sp>
        <p:nvSpPr>
          <p:cNvPr id="62" name="TextBox 61"/>
          <p:cNvSpPr txBox="1"/>
          <p:nvPr/>
        </p:nvSpPr>
        <p:spPr>
          <a:xfrm>
            <a:off x="2269907" y="4724400"/>
            <a:ext cx="792205" cy="246221"/>
          </a:xfrm>
          <a:prstGeom prst="rect">
            <a:avLst/>
          </a:prstGeom>
          <a:noFill/>
        </p:spPr>
        <p:txBody>
          <a:bodyPr wrap="none" rtlCol="0">
            <a:spAutoFit/>
          </a:bodyPr>
          <a:lstStyle/>
          <a:p>
            <a:r>
              <a:rPr lang="en-US" sz="1000" b="1" dirty="0">
                <a:solidFill>
                  <a:srgbClr val="000099"/>
                </a:solidFill>
              </a:rPr>
              <a:t> Norway *</a:t>
            </a:r>
          </a:p>
        </p:txBody>
      </p:sp>
      <p:sp>
        <p:nvSpPr>
          <p:cNvPr id="63" name="TextBox 62"/>
          <p:cNvSpPr txBox="1"/>
          <p:nvPr/>
        </p:nvSpPr>
        <p:spPr>
          <a:xfrm>
            <a:off x="2895600" y="4935379"/>
            <a:ext cx="748923" cy="199863"/>
          </a:xfrm>
          <a:prstGeom prst="rect">
            <a:avLst/>
          </a:prstGeom>
          <a:noFill/>
        </p:spPr>
        <p:txBody>
          <a:bodyPr wrap="none" rtlCol="0">
            <a:spAutoFit/>
          </a:bodyPr>
          <a:lstStyle/>
          <a:p>
            <a:pPr algn="ctr">
              <a:lnSpc>
                <a:spcPts val="800"/>
              </a:lnSpc>
            </a:pPr>
            <a:r>
              <a:rPr lang="en-US" sz="1000" b="1" dirty="0">
                <a:solidFill>
                  <a:srgbClr val="000099"/>
                </a:solidFill>
              </a:rPr>
              <a:t>* Sweden</a:t>
            </a:r>
          </a:p>
        </p:txBody>
      </p:sp>
      <p:sp>
        <p:nvSpPr>
          <p:cNvPr id="64" name="TextBox 63"/>
          <p:cNvSpPr txBox="1"/>
          <p:nvPr/>
        </p:nvSpPr>
        <p:spPr>
          <a:xfrm>
            <a:off x="2299069" y="5287089"/>
            <a:ext cx="609462" cy="246221"/>
          </a:xfrm>
          <a:prstGeom prst="rect">
            <a:avLst/>
          </a:prstGeom>
          <a:noFill/>
        </p:spPr>
        <p:txBody>
          <a:bodyPr wrap="none" rtlCol="0">
            <a:spAutoFit/>
          </a:bodyPr>
          <a:lstStyle/>
          <a:p>
            <a:r>
              <a:rPr lang="en-US" sz="1000" b="1" dirty="0">
                <a:solidFill>
                  <a:srgbClr val="000099"/>
                </a:solidFill>
              </a:rPr>
              <a:t>* Japan</a:t>
            </a:r>
          </a:p>
        </p:txBody>
      </p:sp>
      <p:sp>
        <p:nvSpPr>
          <p:cNvPr id="65" name="TextBox 64"/>
          <p:cNvSpPr txBox="1"/>
          <p:nvPr/>
        </p:nvSpPr>
        <p:spPr>
          <a:xfrm>
            <a:off x="4267200" y="4448412"/>
            <a:ext cx="646331" cy="246221"/>
          </a:xfrm>
          <a:prstGeom prst="rect">
            <a:avLst/>
          </a:prstGeom>
          <a:noFill/>
        </p:spPr>
        <p:txBody>
          <a:bodyPr wrap="none" rtlCol="0">
            <a:spAutoFit/>
          </a:bodyPr>
          <a:lstStyle/>
          <a:p>
            <a:r>
              <a:rPr lang="en-US" sz="1000" b="1" dirty="0">
                <a:solidFill>
                  <a:srgbClr val="000099"/>
                </a:solidFill>
              </a:rPr>
              <a:t> * Spain</a:t>
            </a:r>
          </a:p>
        </p:txBody>
      </p:sp>
      <p:sp>
        <p:nvSpPr>
          <p:cNvPr id="66" name="TextBox 65"/>
          <p:cNvSpPr txBox="1"/>
          <p:nvPr/>
        </p:nvSpPr>
        <p:spPr>
          <a:xfrm>
            <a:off x="4455774" y="4219812"/>
            <a:ext cx="768159" cy="246221"/>
          </a:xfrm>
          <a:prstGeom prst="rect">
            <a:avLst/>
          </a:prstGeom>
          <a:noFill/>
        </p:spPr>
        <p:txBody>
          <a:bodyPr wrap="none" rtlCol="0">
            <a:spAutoFit/>
          </a:bodyPr>
          <a:lstStyle/>
          <a:p>
            <a:r>
              <a:rPr lang="en-US" sz="1000" b="1" dirty="0">
                <a:solidFill>
                  <a:srgbClr val="000099"/>
                </a:solidFill>
              </a:rPr>
              <a:t> * Canada</a:t>
            </a:r>
          </a:p>
        </p:txBody>
      </p:sp>
      <p:sp>
        <p:nvSpPr>
          <p:cNvPr id="67" name="TextBox 66"/>
          <p:cNvSpPr txBox="1"/>
          <p:nvPr/>
        </p:nvSpPr>
        <p:spPr>
          <a:xfrm>
            <a:off x="3996316" y="4038600"/>
            <a:ext cx="728084" cy="246221"/>
          </a:xfrm>
          <a:prstGeom prst="rect">
            <a:avLst/>
          </a:prstGeom>
          <a:noFill/>
        </p:spPr>
        <p:txBody>
          <a:bodyPr wrap="none" rtlCol="0">
            <a:spAutoFit/>
          </a:bodyPr>
          <a:lstStyle/>
          <a:p>
            <a:r>
              <a:rPr lang="en-US" sz="1000" b="1" dirty="0">
                <a:solidFill>
                  <a:srgbClr val="000099"/>
                </a:solidFill>
              </a:rPr>
              <a:t> France *</a:t>
            </a:r>
          </a:p>
        </p:txBody>
      </p:sp>
      <p:sp>
        <p:nvSpPr>
          <p:cNvPr id="68" name="TextBox 67"/>
          <p:cNvSpPr txBox="1"/>
          <p:nvPr/>
        </p:nvSpPr>
        <p:spPr>
          <a:xfrm>
            <a:off x="4343400" y="3886200"/>
            <a:ext cx="740908" cy="246221"/>
          </a:xfrm>
          <a:prstGeom prst="rect">
            <a:avLst/>
          </a:prstGeom>
          <a:noFill/>
        </p:spPr>
        <p:txBody>
          <a:bodyPr wrap="none" rtlCol="0">
            <a:spAutoFit/>
          </a:bodyPr>
          <a:lstStyle/>
          <a:p>
            <a:r>
              <a:rPr lang="en-US" sz="1000" b="1" dirty="0">
                <a:solidFill>
                  <a:srgbClr val="000099"/>
                </a:solidFill>
              </a:rPr>
              <a:t> Ireland *</a:t>
            </a:r>
          </a:p>
        </p:txBody>
      </p:sp>
      <p:sp>
        <p:nvSpPr>
          <p:cNvPr id="69" name="TextBox 68"/>
          <p:cNvSpPr txBox="1"/>
          <p:nvPr/>
        </p:nvSpPr>
        <p:spPr>
          <a:xfrm>
            <a:off x="4648200" y="3657600"/>
            <a:ext cx="779381" cy="253916"/>
          </a:xfrm>
          <a:prstGeom prst="rect">
            <a:avLst/>
          </a:prstGeom>
          <a:noFill/>
        </p:spPr>
        <p:txBody>
          <a:bodyPr wrap="none" rtlCol="0">
            <a:spAutoFit/>
          </a:bodyPr>
          <a:lstStyle/>
          <a:p>
            <a:r>
              <a:rPr lang="en-US" sz="1000" b="1" dirty="0">
                <a:solidFill>
                  <a:srgbClr val="000099"/>
                </a:solidFill>
              </a:rPr>
              <a:t> Greece *</a:t>
            </a:r>
          </a:p>
        </p:txBody>
      </p:sp>
      <p:cxnSp>
        <p:nvCxnSpPr>
          <p:cNvPr id="75" name="Straight Connector 74"/>
          <p:cNvCxnSpPr/>
          <p:nvPr/>
        </p:nvCxnSpPr>
        <p:spPr>
          <a:xfrm flipV="1">
            <a:off x="2438400" y="2971800"/>
            <a:ext cx="5181600" cy="220980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8098120"/>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a:t>
            </a:r>
            <a:r>
              <a:rPr lang="en-US" dirty="0"/>
              <a:t>Evolution of Corporate Capitalism </a:t>
            </a:r>
            <a:br>
              <a:rPr lang="en-US" dirty="0"/>
            </a:br>
            <a:endParaRPr lang="en-US" dirty="0"/>
          </a:p>
        </p:txBody>
      </p:sp>
      <p:sp>
        <p:nvSpPr>
          <p:cNvPr id="3" name="Content Placeholder 2"/>
          <p:cNvSpPr>
            <a:spLocks noGrp="1"/>
          </p:cNvSpPr>
          <p:nvPr>
            <p:ph type="subTitle" idx="1"/>
          </p:nvPr>
        </p:nvSpPr>
        <p:spPr/>
        <p:txBody>
          <a:bodyPr/>
          <a:lstStyle/>
          <a:p>
            <a:pPr lvl="1"/>
            <a:endParaRPr lang="en-US" dirty="0"/>
          </a:p>
        </p:txBody>
      </p:sp>
    </p:spTree>
    <p:extLst>
      <p:ext uri="{BB962C8B-B14F-4D97-AF65-F5344CB8AC3E}">
        <p14:creationId xmlns:p14="http://schemas.microsoft.com/office/powerpoint/2010/main" val="37111955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a:spLocks noGrp="1"/>
          </p:cNvSpPr>
          <p:nvPr>
            <p:ph type="sldNum" sz="quarter" idx="4294967295"/>
          </p:nvPr>
        </p:nvSpPr>
        <p:spPr>
          <a:xfrm>
            <a:off x="3124200" y="6245225"/>
            <a:ext cx="2895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fld id="{9D264BDD-C956-4C9A-9DD5-C2ACB93985B5}" type="slidenum">
              <a:rPr lang="en-US" altLang="en-US"/>
              <a:pPr algn="ctr" eaLnBrk="1" hangingPunct="1"/>
              <a:t>36</a:t>
            </a:fld>
            <a:endParaRPr lang="en-US" altLang="en-US"/>
          </a:p>
        </p:txBody>
      </p:sp>
      <p:sp>
        <p:nvSpPr>
          <p:cNvPr id="1216514" name="Rectangle 2"/>
          <p:cNvSpPr>
            <a:spLocks noGrp="1" noChangeArrowheads="1"/>
          </p:cNvSpPr>
          <p:nvPr>
            <p:ph type="title"/>
          </p:nvPr>
        </p:nvSpPr>
        <p:spPr>
          <a:xfrm>
            <a:off x="381000" y="241300"/>
            <a:ext cx="8610600" cy="673100"/>
          </a:xfrm>
        </p:spPr>
        <p:txBody>
          <a:bodyPr/>
          <a:lstStyle/>
          <a:p>
            <a:pPr>
              <a:lnSpc>
                <a:spcPct val="90000"/>
              </a:lnSpc>
              <a:defRPr/>
            </a:pPr>
            <a:r>
              <a:rPr lang="en-US" dirty="0"/>
              <a:t>The principle of selection by consequences</a:t>
            </a:r>
          </a:p>
        </p:txBody>
      </p:sp>
      <p:sp>
        <p:nvSpPr>
          <p:cNvPr id="1216515" name="Rectangle 3"/>
          <p:cNvSpPr>
            <a:spLocks noGrp="1" noChangeArrowheads="1"/>
          </p:cNvSpPr>
          <p:nvPr>
            <p:ph type="body" idx="1"/>
          </p:nvPr>
        </p:nvSpPr>
        <p:spPr>
          <a:xfrm>
            <a:off x="304800" y="1447800"/>
            <a:ext cx="8382000" cy="5487987"/>
          </a:xfrm>
        </p:spPr>
        <p:txBody>
          <a:bodyPr/>
          <a:lstStyle/>
          <a:p>
            <a:pPr eaLnBrk="1" hangingPunct="1">
              <a:defRPr/>
            </a:pPr>
            <a:r>
              <a:rPr lang="en-US" dirty="0" smtClean="0">
                <a:solidFill>
                  <a:srgbClr val="0070C0"/>
                </a:solidFill>
              </a:rPr>
              <a:t>Practices of groups and organizations are selected and maintained by their material consequences</a:t>
            </a:r>
          </a:p>
          <a:p>
            <a:pPr marL="914400" lvl="1" indent="-396875" eaLnBrk="1" hangingPunct="1">
              <a:defRPr/>
            </a:pPr>
            <a:r>
              <a:rPr lang="en-US" dirty="0" smtClean="0">
                <a:solidFill>
                  <a:srgbClr val="0070C0"/>
                </a:solidFill>
              </a:rPr>
              <a:t>Glenn S.S. (2004) Individual behavior, culture, and social change. </a:t>
            </a:r>
            <a:r>
              <a:rPr lang="en-US" i="1" dirty="0" smtClean="0">
                <a:solidFill>
                  <a:srgbClr val="0070C0"/>
                </a:solidFill>
              </a:rPr>
              <a:t>The Behavior Analyst, 27</a:t>
            </a:r>
            <a:r>
              <a:rPr lang="en-US" dirty="0" smtClean="0">
                <a:solidFill>
                  <a:srgbClr val="0070C0"/>
                </a:solidFill>
              </a:rPr>
              <a:t>, 133-152</a:t>
            </a:r>
          </a:p>
          <a:p>
            <a:pPr marL="914400" lvl="1" indent="-396875" eaLnBrk="1" hangingPunct="1">
              <a:defRPr/>
            </a:pPr>
            <a:r>
              <a:rPr lang="en-US" dirty="0" smtClean="0">
                <a:solidFill>
                  <a:srgbClr val="0070C0"/>
                </a:solidFill>
              </a:rPr>
              <a:t>Harris, M. (1979). </a:t>
            </a:r>
            <a:r>
              <a:rPr lang="en-US" i="1" dirty="0" smtClean="0">
                <a:solidFill>
                  <a:srgbClr val="0070C0"/>
                </a:solidFill>
              </a:rPr>
              <a:t>Cultural materialism: The struggle for a science of culture. </a:t>
            </a:r>
            <a:r>
              <a:rPr lang="en-US" dirty="0" smtClean="0">
                <a:solidFill>
                  <a:srgbClr val="0070C0"/>
                </a:solidFill>
              </a:rPr>
              <a:t>New York: Simon &amp; Schuster.</a:t>
            </a:r>
            <a:endParaRPr lang="en-US" i="1" dirty="0" smtClean="0">
              <a:solidFill>
                <a:srgbClr val="0070C0"/>
              </a:solidFill>
            </a:endParaRPr>
          </a:p>
          <a:p>
            <a:pPr marL="914400" lvl="1" indent="-396875" eaLnBrk="1" hangingPunct="1">
              <a:defRPr/>
            </a:pPr>
            <a:r>
              <a:rPr lang="en-US" dirty="0" err="1" smtClean="0">
                <a:solidFill>
                  <a:srgbClr val="0070C0"/>
                </a:solidFill>
              </a:rPr>
              <a:t>Ponting</a:t>
            </a:r>
            <a:r>
              <a:rPr lang="en-US" dirty="0" smtClean="0">
                <a:solidFill>
                  <a:srgbClr val="0070C0"/>
                </a:solidFill>
              </a:rPr>
              <a:t>, C. (1991). </a:t>
            </a:r>
            <a:r>
              <a:rPr lang="en-US" i="1" dirty="0" smtClean="0">
                <a:solidFill>
                  <a:srgbClr val="0070C0"/>
                </a:solidFill>
              </a:rPr>
              <a:t>A green history of the world: The environment and the collapse of great civilizations. </a:t>
            </a:r>
            <a:r>
              <a:rPr lang="en-US" dirty="0" smtClean="0">
                <a:solidFill>
                  <a:srgbClr val="0070C0"/>
                </a:solidFill>
              </a:rPr>
              <a:t> London: Penguin.</a:t>
            </a:r>
          </a:p>
          <a:p>
            <a:pPr marL="914400" lvl="1" indent="-396875" eaLnBrk="1" hangingPunct="1">
              <a:defRPr/>
            </a:pPr>
            <a:r>
              <a:rPr lang="en-US" dirty="0" smtClean="0">
                <a:solidFill>
                  <a:srgbClr val="0070C0"/>
                </a:solidFill>
              </a:rPr>
              <a:t>Wilson, D. S. (2003) </a:t>
            </a:r>
            <a:r>
              <a:rPr lang="en-US" i="1" dirty="0" smtClean="0">
                <a:solidFill>
                  <a:srgbClr val="0070C0"/>
                </a:solidFill>
              </a:rPr>
              <a:t>Darwin’s cathedral. Chicago: University of Chicago Press</a:t>
            </a:r>
          </a:p>
        </p:txBody>
      </p:sp>
    </p:spTree>
    <p:extLst>
      <p:ext uri="{BB962C8B-B14F-4D97-AF65-F5344CB8AC3E}">
        <p14:creationId xmlns:p14="http://schemas.microsoft.com/office/powerpoint/2010/main" val="33968575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hangingPunct="1">
              <a:lnSpc>
                <a:spcPct val="90000"/>
              </a:lnSpc>
              <a:defRPr/>
            </a:pPr>
            <a:r>
              <a:rPr lang="en-US" sz="5400" dirty="0"/>
              <a:t>The Tobacco Industry</a:t>
            </a:r>
          </a:p>
        </p:txBody>
      </p:sp>
      <p:sp>
        <p:nvSpPr>
          <p:cNvPr id="23555" name="Subtitle 3"/>
          <p:cNvSpPr>
            <a:spLocks noGrp="1"/>
          </p:cNvSpPr>
          <p:nvPr>
            <p:ph type="subTitle" idx="1"/>
          </p:nvPr>
        </p:nvSpPr>
        <p:spPr/>
        <p:txBody>
          <a:bodyPr/>
          <a:lstStyle/>
          <a:p>
            <a:pPr eaLnBrk="1" hangingPunct="1"/>
            <a:endParaRPr lang="en-US" smtClean="0"/>
          </a:p>
        </p:txBody>
      </p:sp>
    </p:spTree>
    <p:extLst>
      <p:ext uri="{BB962C8B-B14F-4D97-AF65-F5344CB8AC3E}">
        <p14:creationId xmlns:p14="http://schemas.microsoft.com/office/powerpoint/2010/main" val="6891446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447800"/>
            <a:ext cx="7623175" cy="1752600"/>
          </a:xfrm>
        </p:spPr>
        <p:txBody>
          <a:bodyPr/>
          <a:lstStyle/>
          <a:p>
            <a:pPr eaLnBrk="1" hangingPunct="1">
              <a:lnSpc>
                <a:spcPct val="90000"/>
              </a:lnSpc>
              <a:defRPr/>
            </a:pPr>
            <a:r>
              <a:rPr lang="en-US" altLang="en-US" sz="5400" dirty="0"/>
              <a:t>R. J. Reynolds’ Camel marketing campaign—1913-1921</a:t>
            </a:r>
          </a:p>
        </p:txBody>
      </p:sp>
      <p:sp>
        <p:nvSpPr>
          <p:cNvPr id="24579" name="Subtitle 3"/>
          <p:cNvSpPr>
            <a:spLocks noGrp="1"/>
          </p:cNvSpPr>
          <p:nvPr>
            <p:ph type="subTitle" idx="1"/>
          </p:nvPr>
        </p:nvSpPr>
        <p:spPr/>
        <p:txBody>
          <a:bodyPr/>
          <a:lstStyle/>
          <a:p>
            <a:pPr eaLnBrk="1" hangingPunct="1"/>
            <a:endParaRPr lang="en-US" smtClean="0"/>
          </a:p>
        </p:txBody>
      </p:sp>
    </p:spTree>
    <p:extLst>
      <p:ext uri="{BB962C8B-B14F-4D97-AF65-F5344CB8AC3E}">
        <p14:creationId xmlns:p14="http://schemas.microsoft.com/office/powerpoint/2010/main" val="29708935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2"/>
          <p:cNvSpPr>
            <a:spLocks noGrp="1"/>
          </p:cNvSpPr>
          <p:nvPr>
            <p:ph type="sldNum" sz="quarter" idx="4294967295"/>
          </p:nvPr>
        </p:nvSpPr>
        <p:spPr>
          <a:xfrm>
            <a:off x="3124200" y="6245225"/>
            <a:ext cx="2895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fld id="{AF683ADD-86A4-40A2-A42A-5300DF4CBCB3}" type="slidenum">
              <a:rPr lang="en-US" altLang="en-US"/>
              <a:pPr algn="ctr" eaLnBrk="1" hangingPunct="1"/>
              <a:t>39</a:t>
            </a:fld>
            <a:endParaRPr lang="en-US" altLang="en-US"/>
          </a:p>
        </p:txBody>
      </p:sp>
      <p:sp>
        <p:nvSpPr>
          <p:cNvPr id="1028" name="Text Box 2"/>
          <p:cNvSpPr txBox="1">
            <a:spLocks noChangeArrowheads="1"/>
          </p:cNvSpPr>
          <p:nvPr/>
        </p:nvSpPr>
        <p:spPr bwMode="auto">
          <a:xfrm>
            <a:off x="457200" y="123825"/>
            <a:ext cx="80772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800" dirty="0">
                <a:solidFill>
                  <a:srgbClr val="00B050"/>
                </a:solidFill>
                <a:effectLst>
                  <a:outerShdw blurRad="38100" dist="38100" dir="2700000" algn="tl">
                    <a:srgbClr val="000000">
                      <a:alpha val="43137"/>
                    </a:srgbClr>
                  </a:outerShdw>
                </a:effectLst>
                <a:latin typeface="Gill Sans MT" pitchFamily="34" charset="0"/>
              </a:rPr>
              <a:t>First camel campaign increased the number of male smokers</a:t>
            </a:r>
          </a:p>
        </p:txBody>
      </p:sp>
      <p:grpSp>
        <p:nvGrpSpPr>
          <p:cNvPr id="1029" name="Group 3"/>
          <p:cNvGrpSpPr>
            <a:grpSpLocks/>
          </p:cNvGrpSpPr>
          <p:nvPr/>
        </p:nvGrpSpPr>
        <p:grpSpPr bwMode="auto">
          <a:xfrm>
            <a:off x="836613" y="1447800"/>
            <a:ext cx="6707187" cy="4594225"/>
            <a:chOff x="336" y="816"/>
            <a:chExt cx="4513" cy="3134"/>
          </a:xfrm>
        </p:grpSpPr>
        <p:grpSp>
          <p:nvGrpSpPr>
            <p:cNvPr id="1031" name="Group 4"/>
            <p:cNvGrpSpPr>
              <a:grpSpLocks/>
            </p:cNvGrpSpPr>
            <p:nvPr/>
          </p:nvGrpSpPr>
          <p:grpSpPr bwMode="auto">
            <a:xfrm>
              <a:off x="336" y="816"/>
              <a:ext cx="4513" cy="3134"/>
              <a:chOff x="336" y="864"/>
              <a:chExt cx="4513" cy="3134"/>
            </a:xfrm>
          </p:grpSpPr>
          <p:graphicFrame>
            <p:nvGraphicFramePr>
              <p:cNvPr id="1026" name="Object 2"/>
              <p:cNvGraphicFramePr>
                <a:graphicFrameLocks noChangeAspect="1"/>
              </p:cNvGraphicFramePr>
              <p:nvPr/>
            </p:nvGraphicFramePr>
            <p:xfrm>
              <a:off x="336" y="864"/>
              <a:ext cx="4513" cy="3134"/>
            </p:xfrm>
            <a:graphic>
              <a:graphicData uri="http://schemas.openxmlformats.org/presentationml/2006/ole">
                <mc:AlternateContent xmlns:mc="http://schemas.openxmlformats.org/markup-compatibility/2006">
                  <mc:Choice xmlns:v="urn:schemas-microsoft-com:vml" Requires="v">
                    <p:oleObj spid="_x0000_s5155" name="Stanford Chart Page" r:id="rId4" imgW="6477840" imgH="4496040" progId="StanfordChart">
                      <p:embed/>
                    </p:oleObj>
                  </mc:Choice>
                  <mc:Fallback>
                    <p:oleObj name="Stanford Chart Page" r:id="rId4" imgW="6477840" imgH="4496040" progId="StanfordChart">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 y="864"/>
                            <a:ext cx="4513" cy="3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3" name="Text Box 6"/>
              <p:cNvSpPr txBox="1">
                <a:spLocks noChangeArrowheads="1"/>
              </p:cNvSpPr>
              <p:nvPr/>
            </p:nvSpPr>
            <p:spPr bwMode="auto">
              <a:xfrm>
                <a:off x="3264" y="1152"/>
                <a:ext cx="1440"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600" b="1"/>
                  <a:t>Men born 1890-1899)</a:t>
                </a:r>
              </a:p>
            </p:txBody>
          </p:sp>
          <p:sp>
            <p:nvSpPr>
              <p:cNvPr id="1034" name="Text Box 7"/>
              <p:cNvSpPr txBox="1">
                <a:spLocks noChangeArrowheads="1"/>
              </p:cNvSpPr>
              <p:nvPr/>
            </p:nvSpPr>
            <p:spPr bwMode="auto">
              <a:xfrm>
                <a:off x="3264" y="2112"/>
                <a:ext cx="1440"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600" b="1"/>
                  <a:t>Men born before 1890</a:t>
                </a:r>
              </a:p>
            </p:txBody>
          </p:sp>
          <p:sp>
            <p:nvSpPr>
              <p:cNvPr id="1035" name="Text Box 8"/>
              <p:cNvSpPr txBox="1">
                <a:spLocks noChangeArrowheads="1"/>
              </p:cNvSpPr>
              <p:nvPr/>
            </p:nvSpPr>
            <p:spPr bwMode="auto">
              <a:xfrm>
                <a:off x="3072" y="3100"/>
                <a:ext cx="1680" cy="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600" b="1"/>
                  <a:t>Women born before 1899</a:t>
                </a:r>
              </a:p>
            </p:txBody>
          </p:sp>
          <p:sp>
            <p:nvSpPr>
              <p:cNvPr id="1036" name="Text Box 9"/>
              <p:cNvSpPr txBox="1">
                <a:spLocks noChangeArrowheads="1"/>
              </p:cNvSpPr>
              <p:nvPr/>
            </p:nvSpPr>
            <p:spPr bwMode="auto">
              <a:xfrm rot="-5400000">
                <a:off x="-682" y="2122"/>
                <a:ext cx="2304" cy="26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000" b="1"/>
                  <a:t>% Smokers</a:t>
                </a:r>
              </a:p>
            </p:txBody>
          </p:sp>
        </p:grpSp>
        <p:sp>
          <p:nvSpPr>
            <p:cNvPr id="1032" name="Line 10"/>
            <p:cNvSpPr>
              <a:spLocks noChangeShapeType="1"/>
            </p:cNvSpPr>
            <p:nvPr/>
          </p:nvSpPr>
          <p:spPr bwMode="auto">
            <a:xfrm>
              <a:off x="2736" y="864"/>
              <a:ext cx="0" cy="2764"/>
            </a:xfrm>
            <a:prstGeom prst="line">
              <a:avLst/>
            </a:prstGeom>
            <a:noFill/>
            <a:ln w="19050">
              <a:solidFill>
                <a:srgbClr val="FF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030" name="Text Box 11"/>
          <p:cNvSpPr txBox="1">
            <a:spLocks noChangeArrowheads="1"/>
          </p:cNvSpPr>
          <p:nvPr/>
        </p:nvSpPr>
        <p:spPr bwMode="auto">
          <a:xfrm>
            <a:off x="4419600" y="6324600"/>
            <a:ext cx="32766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a:t>SOURCE: Pierce &amp; Gilpin, 1995</a:t>
            </a:r>
          </a:p>
        </p:txBody>
      </p:sp>
      <p:sp>
        <p:nvSpPr>
          <p:cNvPr id="3" name="Footer Placeholder 2"/>
          <p:cNvSpPr>
            <a:spLocks noGrp="1"/>
          </p:cNvSpPr>
          <p:nvPr>
            <p:ph type="ftr" sz="quarter" idx="11"/>
          </p:nvPr>
        </p:nvSpPr>
        <p:spPr/>
        <p:txBody>
          <a:bodyPr/>
          <a:lstStyle/>
          <a:p>
            <a:pPr>
              <a:defRPr/>
            </a:pPr>
            <a:endParaRPr lang="en-US" altLang="en-US"/>
          </a:p>
        </p:txBody>
      </p:sp>
    </p:spTree>
    <p:extLst>
      <p:ext uri="{BB962C8B-B14F-4D97-AF65-F5344CB8AC3E}">
        <p14:creationId xmlns:p14="http://schemas.microsoft.com/office/powerpoint/2010/main" val="232303009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this perspective</a:t>
            </a:r>
            <a:endParaRPr lang="en-US" dirty="0"/>
          </a:p>
        </p:txBody>
      </p:sp>
      <p:sp>
        <p:nvSpPr>
          <p:cNvPr id="3" name="Content Placeholder 2"/>
          <p:cNvSpPr>
            <a:spLocks noGrp="1"/>
          </p:cNvSpPr>
          <p:nvPr>
            <p:ph idx="1"/>
          </p:nvPr>
        </p:nvSpPr>
        <p:spPr/>
        <p:txBody>
          <a:bodyPr/>
          <a:lstStyle/>
          <a:p>
            <a:r>
              <a:rPr lang="en-US" dirty="0" smtClean="0"/>
              <a:t>“…the embedded actions of organisms…” can be viewed as including what groups or organizations do.  </a:t>
            </a:r>
          </a:p>
          <a:p>
            <a:r>
              <a:rPr lang="en-US" dirty="0" smtClean="0"/>
              <a:t>Thus, although the CBS framework has mostly been applied to the behavior of individuals, the goals and principles of the analysis are just as relevant to the analysis of the actions of organizations. </a:t>
            </a:r>
            <a:endParaRPr lang="en-US" dirty="0"/>
          </a:p>
        </p:txBody>
      </p:sp>
    </p:spTree>
    <p:extLst>
      <p:ext uri="{BB962C8B-B14F-4D97-AF65-F5344CB8AC3E}">
        <p14:creationId xmlns:p14="http://schemas.microsoft.com/office/powerpoint/2010/main" val="9122842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4"/>
          <p:cNvSpPr>
            <a:spLocks noGrp="1"/>
          </p:cNvSpPr>
          <p:nvPr>
            <p:ph type="sldNum" sz="quarter" idx="4294967295"/>
          </p:nvPr>
        </p:nvSpPr>
        <p:spPr>
          <a:xfrm>
            <a:off x="3124200" y="6245225"/>
            <a:ext cx="2895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fld id="{01FB3E46-633B-4436-AB6A-32F23AB83FED}" type="slidenum">
              <a:rPr lang="en-US" altLang="en-US"/>
              <a:pPr algn="ctr" eaLnBrk="1" hangingPunct="1"/>
              <a:t>40</a:t>
            </a:fld>
            <a:endParaRPr lang="en-US" altLang="en-US"/>
          </a:p>
        </p:txBody>
      </p:sp>
      <p:sp>
        <p:nvSpPr>
          <p:cNvPr id="1230850" name="Rectangle 2"/>
          <p:cNvSpPr>
            <a:spLocks noGrp="1" noChangeArrowheads="1"/>
          </p:cNvSpPr>
          <p:nvPr>
            <p:ph type="title"/>
          </p:nvPr>
        </p:nvSpPr>
        <p:spPr/>
        <p:txBody>
          <a:bodyPr/>
          <a:lstStyle/>
          <a:p>
            <a:pPr eaLnBrk="1" hangingPunct="1">
              <a:defRPr/>
            </a:pPr>
            <a:r>
              <a:rPr lang="en-US" sz="3800" dirty="0" smtClean="0">
                <a:solidFill>
                  <a:srgbClr val="00B050"/>
                </a:solidFill>
              </a:rPr>
              <a:t>The result</a:t>
            </a:r>
          </a:p>
        </p:txBody>
      </p:sp>
      <p:sp>
        <p:nvSpPr>
          <p:cNvPr id="1230851" name="Rectangle 3"/>
          <p:cNvSpPr>
            <a:spLocks noGrp="1" noChangeArrowheads="1"/>
          </p:cNvSpPr>
          <p:nvPr>
            <p:ph type="body" idx="1"/>
          </p:nvPr>
        </p:nvSpPr>
        <p:spPr>
          <a:xfrm>
            <a:off x="457200" y="1828800"/>
            <a:ext cx="8229600" cy="2743200"/>
          </a:xfrm>
        </p:spPr>
        <p:txBody>
          <a:bodyPr/>
          <a:lstStyle/>
          <a:p>
            <a:pPr eaLnBrk="1" hangingPunct="1">
              <a:defRPr/>
            </a:pPr>
            <a:r>
              <a:rPr lang="en-US" sz="4000" dirty="0" smtClean="0">
                <a:solidFill>
                  <a:schemeClr val="accent2">
                    <a:lumMod val="75000"/>
                  </a:schemeClr>
                </a:solidFill>
              </a:rPr>
              <a:t>Reynolds’ market share rose from 0.2% to 50%</a:t>
            </a:r>
          </a:p>
        </p:txBody>
      </p:sp>
    </p:spTree>
    <p:extLst>
      <p:ext uri="{BB962C8B-B14F-4D97-AF65-F5344CB8AC3E}">
        <p14:creationId xmlns:p14="http://schemas.microsoft.com/office/powerpoint/2010/main" val="1095197118"/>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CEA344-6242-4186-956F-C82CF41B3F56}" type="slidenum">
              <a:rPr lang="en-US" smtClean="0"/>
              <a:pPr eaLnBrk="1" hangingPunct="1"/>
              <a:t>41</a:t>
            </a:fld>
            <a:endParaRPr lang="en-US" smtClean="0"/>
          </a:p>
        </p:txBody>
      </p:sp>
      <p:sp>
        <p:nvSpPr>
          <p:cNvPr id="159746" name="Rectangle 2"/>
          <p:cNvSpPr>
            <a:spLocks noGrp="1" noChangeArrowheads="1"/>
          </p:cNvSpPr>
          <p:nvPr>
            <p:ph type="title"/>
          </p:nvPr>
        </p:nvSpPr>
        <p:spPr>
          <a:xfrm>
            <a:off x="685800" y="469900"/>
            <a:ext cx="7912100" cy="977900"/>
          </a:xfrm>
        </p:spPr>
        <p:txBody>
          <a:bodyPr/>
          <a:lstStyle/>
          <a:p>
            <a:pPr eaLnBrk="1" hangingPunct="1">
              <a:defRPr/>
            </a:pPr>
            <a:r>
              <a:rPr lang="en-US" sz="4000" dirty="0" smtClean="0">
                <a:solidFill>
                  <a:srgbClr val="00B050"/>
                </a:solidFill>
              </a:rPr>
              <a:t>A Brief History of the Evolution of Poverty Producing Policies </a:t>
            </a:r>
            <a:endParaRPr lang="en-US" sz="3600" dirty="0" smtClean="0">
              <a:solidFill>
                <a:srgbClr val="00B050"/>
              </a:solidFill>
            </a:endParaRPr>
          </a:p>
        </p:txBody>
      </p:sp>
      <p:sp>
        <p:nvSpPr>
          <p:cNvPr id="159747" name="Rectangle 3"/>
          <p:cNvSpPr>
            <a:spLocks noGrp="1" noChangeArrowheads="1"/>
          </p:cNvSpPr>
          <p:nvPr>
            <p:ph type="body" idx="1"/>
          </p:nvPr>
        </p:nvSpPr>
        <p:spPr>
          <a:xfrm>
            <a:off x="914400" y="1985963"/>
            <a:ext cx="7696200" cy="3881437"/>
          </a:xfrm>
        </p:spPr>
        <p:txBody>
          <a:bodyPr/>
          <a:lstStyle/>
          <a:p>
            <a:pPr eaLnBrk="1" hangingPunct="1">
              <a:lnSpc>
                <a:spcPct val="110000"/>
              </a:lnSpc>
              <a:defRPr/>
            </a:pPr>
            <a:r>
              <a:rPr lang="en-US" sz="2800" dirty="0" smtClean="0">
                <a:solidFill>
                  <a:srgbClr val="0070C0"/>
                </a:solidFill>
              </a:rPr>
              <a:t>The Lewis Powell memo</a:t>
            </a:r>
          </a:p>
          <a:p>
            <a:pPr eaLnBrk="1" hangingPunct="1">
              <a:lnSpc>
                <a:spcPct val="110000"/>
              </a:lnSpc>
              <a:defRPr/>
            </a:pPr>
            <a:r>
              <a:rPr lang="en-US" sz="2800" dirty="0" smtClean="0">
                <a:solidFill>
                  <a:srgbClr val="0070C0"/>
                </a:solidFill>
              </a:rPr>
              <a:t>Development of advocacy organizations</a:t>
            </a:r>
          </a:p>
          <a:p>
            <a:pPr eaLnBrk="1" hangingPunct="1">
              <a:lnSpc>
                <a:spcPct val="110000"/>
              </a:lnSpc>
              <a:defRPr/>
            </a:pPr>
            <a:r>
              <a:rPr lang="en-US" sz="2800" dirty="0" smtClean="0">
                <a:solidFill>
                  <a:srgbClr val="0070C0"/>
                </a:solidFill>
              </a:rPr>
              <a:t>Development of a conservative leadership class</a:t>
            </a:r>
          </a:p>
          <a:p>
            <a:pPr eaLnBrk="1" hangingPunct="1">
              <a:lnSpc>
                <a:spcPct val="110000"/>
              </a:lnSpc>
              <a:defRPr/>
            </a:pPr>
            <a:r>
              <a:rPr lang="en-US" sz="2800" dirty="0" smtClean="0">
                <a:solidFill>
                  <a:srgbClr val="0070C0"/>
                </a:solidFill>
              </a:rPr>
              <a:t>A set of policy objectives</a:t>
            </a:r>
          </a:p>
          <a:p>
            <a:pPr eaLnBrk="1" hangingPunct="1">
              <a:lnSpc>
                <a:spcPct val="110000"/>
              </a:lnSpc>
              <a:defRPr/>
            </a:pPr>
            <a:r>
              <a:rPr lang="en-US" sz="2800" dirty="0" smtClean="0">
                <a:solidFill>
                  <a:srgbClr val="0070C0"/>
                </a:solidFill>
              </a:rPr>
              <a:t>The media </a:t>
            </a:r>
          </a:p>
          <a:p>
            <a:pPr eaLnBrk="1" hangingPunct="1">
              <a:lnSpc>
                <a:spcPct val="110000"/>
              </a:lnSpc>
              <a:defRPr/>
            </a:pPr>
            <a:r>
              <a:rPr lang="en-US" sz="2800" dirty="0" smtClean="0">
                <a:solidFill>
                  <a:srgbClr val="0070C0"/>
                </a:solidFill>
              </a:rPr>
              <a:t>Religious fundamentalism</a:t>
            </a:r>
          </a:p>
        </p:txBody>
      </p:sp>
    </p:spTree>
    <p:extLst>
      <p:ext uri="{BB962C8B-B14F-4D97-AF65-F5344CB8AC3E}">
        <p14:creationId xmlns:p14="http://schemas.microsoft.com/office/powerpoint/2010/main" val="23898644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Policies that Affected Inequality</a:t>
            </a:r>
            <a:endParaRPr lang="en-US" dirty="0"/>
          </a:p>
        </p:txBody>
      </p:sp>
      <p:sp>
        <p:nvSpPr>
          <p:cNvPr id="3" name="Content Placeholder 2"/>
          <p:cNvSpPr>
            <a:spLocks noGrp="1"/>
          </p:cNvSpPr>
          <p:nvPr>
            <p:ph idx="1"/>
          </p:nvPr>
        </p:nvSpPr>
        <p:spPr/>
        <p:txBody>
          <a:bodyPr/>
          <a:lstStyle/>
          <a:p>
            <a:r>
              <a:rPr lang="en-US" dirty="0"/>
              <a:t>Between 1970 and 2000, the top 0.1 percent went from earning 1.2% of total national after-tax income to earning 7.3%. </a:t>
            </a:r>
            <a:endParaRPr lang="en-US" dirty="0" smtClean="0"/>
          </a:p>
          <a:p>
            <a:pPr lvl="1"/>
            <a:r>
              <a:rPr lang="en-US" dirty="0" smtClean="0"/>
              <a:t>Had </a:t>
            </a:r>
            <a:r>
              <a:rPr lang="en-US" dirty="0"/>
              <a:t>tax policy not reduced their taxation, their share would have increased to only 4.5%. </a:t>
            </a:r>
            <a:endParaRPr lang="en-US" dirty="0" smtClean="0"/>
          </a:p>
          <a:p>
            <a:r>
              <a:rPr lang="en-US" dirty="0"/>
              <a:t>Disparity also grew because of the failure of political leaders to update policies in keeping with changes in the economy. </a:t>
            </a:r>
            <a:endParaRPr lang="en-US" dirty="0" smtClean="0"/>
          </a:p>
        </p:txBody>
      </p:sp>
    </p:spTree>
    <p:extLst>
      <p:ext uri="{BB962C8B-B14F-4D97-AF65-F5344CB8AC3E}">
        <p14:creationId xmlns:p14="http://schemas.microsoft.com/office/powerpoint/2010/main" val="19493156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The policies include: </a:t>
            </a:r>
            <a:endParaRPr lang="en-US" dirty="0"/>
          </a:p>
        </p:txBody>
      </p:sp>
      <p:sp>
        <p:nvSpPr>
          <p:cNvPr id="3" name="Content Placeholder 2"/>
          <p:cNvSpPr>
            <a:spLocks noGrp="1"/>
          </p:cNvSpPr>
          <p:nvPr>
            <p:ph idx="1"/>
          </p:nvPr>
        </p:nvSpPr>
        <p:spPr>
          <a:xfrm>
            <a:off x="304800" y="1219200"/>
            <a:ext cx="8229600" cy="4530725"/>
          </a:xfrm>
        </p:spPr>
        <p:txBody>
          <a:bodyPr>
            <a:normAutofit lnSpcReduction="10000"/>
          </a:bodyPr>
          <a:lstStyle/>
          <a:p>
            <a:r>
              <a:rPr lang="en-US" dirty="0" smtClean="0"/>
              <a:t>Failure to index the minimum wage to inflation</a:t>
            </a:r>
          </a:p>
          <a:p>
            <a:r>
              <a:rPr lang="en-US" dirty="0" smtClean="0"/>
              <a:t>Failure to adopt healthcare reforms that could have dealt with the increasing costs of healthcare for individuals and companies </a:t>
            </a:r>
          </a:p>
          <a:p>
            <a:r>
              <a:rPr lang="en-US" dirty="0" smtClean="0"/>
              <a:t>Failure to regulate CEO compensation (CEOs in the U.S. earn more than twice the average of those in other developed nations.)</a:t>
            </a:r>
          </a:p>
          <a:p>
            <a:r>
              <a:rPr lang="en-US" dirty="0" smtClean="0"/>
              <a:t>Failure to regulate new financial instruments such as derivatives</a:t>
            </a:r>
          </a:p>
          <a:p>
            <a:r>
              <a:rPr lang="en-US" dirty="0" smtClean="0"/>
              <a:t>The erosion of company-provided pension plans </a:t>
            </a:r>
            <a:endParaRPr lang="en-US" dirty="0"/>
          </a:p>
        </p:txBody>
      </p:sp>
    </p:spTree>
    <p:extLst>
      <p:ext uri="{BB962C8B-B14F-4D97-AF65-F5344CB8AC3E}">
        <p14:creationId xmlns:p14="http://schemas.microsoft.com/office/powerpoint/2010/main" val="15770458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D3357DF-FFA4-46EE-B257-90D2715A8C14}" type="slidenum">
              <a:rPr lang="en-US" smtClean="0"/>
              <a:pPr eaLnBrk="1" hangingPunct="1"/>
              <a:t>44</a:t>
            </a:fld>
            <a:endParaRPr lang="en-US" smtClean="0"/>
          </a:p>
        </p:txBody>
      </p:sp>
      <p:sp>
        <p:nvSpPr>
          <p:cNvPr id="160770" name="Rectangle 2"/>
          <p:cNvSpPr>
            <a:spLocks noGrp="1" noChangeArrowheads="1"/>
          </p:cNvSpPr>
          <p:nvPr>
            <p:ph type="title"/>
          </p:nvPr>
        </p:nvSpPr>
        <p:spPr>
          <a:xfrm>
            <a:off x="762000" y="457200"/>
            <a:ext cx="6692900" cy="533400"/>
          </a:xfrm>
        </p:spPr>
        <p:txBody>
          <a:bodyPr/>
          <a:lstStyle/>
          <a:p>
            <a:pPr eaLnBrk="1" hangingPunct="1">
              <a:defRPr/>
            </a:pPr>
            <a:r>
              <a:rPr lang="en-US" sz="4000" dirty="0" smtClean="0">
                <a:solidFill>
                  <a:srgbClr val="00B050"/>
                </a:solidFill>
              </a:rPr>
              <a:t>In sum…</a:t>
            </a:r>
          </a:p>
        </p:txBody>
      </p:sp>
      <p:sp>
        <p:nvSpPr>
          <p:cNvPr id="160771" name="Rectangle 3"/>
          <p:cNvSpPr>
            <a:spLocks noGrp="1" noChangeArrowheads="1"/>
          </p:cNvSpPr>
          <p:nvPr>
            <p:ph type="body" idx="1"/>
          </p:nvPr>
        </p:nvSpPr>
        <p:spPr>
          <a:xfrm>
            <a:off x="685800" y="1524000"/>
            <a:ext cx="7958138" cy="4648200"/>
          </a:xfrm>
        </p:spPr>
        <p:txBody>
          <a:bodyPr>
            <a:normAutofit/>
          </a:bodyPr>
          <a:lstStyle/>
          <a:p>
            <a:pPr>
              <a:lnSpc>
                <a:spcPct val="110000"/>
              </a:lnSpc>
              <a:defRPr/>
            </a:pPr>
            <a:r>
              <a:rPr lang="en-US" dirty="0"/>
              <a:t>Economic policy changed over the last 40 years as a function of advocacy and political control by business interests</a:t>
            </a:r>
          </a:p>
          <a:p>
            <a:pPr>
              <a:lnSpc>
                <a:spcPct val="110000"/>
              </a:lnSpc>
              <a:defRPr/>
            </a:pPr>
            <a:r>
              <a:rPr lang="en-US" dirty="0"/>
              <a:t>These policies have been directly beneficial to those in political power, but diminish economic wellbeing of those in the lower half of income distribution</a:t>
            </a:r>
          </a:p>
          <a:p>
            <a:pPr>
              <a:lnSpc>
                <a:spcPct val="110000"/>
              </a:lnSpc>
              <a:defRPr/>
            </a:pPr>
            <a:r>
              <a:rPr lang="en-US" dirty="0"/>
              <a:t>And ultimately all of us. </a:t>
            </a:r>
          </a:p>
        </p:txBody>
      </p:sp>
    </p:spTree>
    <p:extLst>
      <p:ext uri="{BB962C8B-B14F-4D97-AF65-F5344CB8AC3E}">
        <p14:creationId xmlns:p14="http://schemas.microsoft.com/office/powerpoint/2010/main" val="11526398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D61919F-992F-4E4D-B1F7-9478D9F4E24C}" type="slidenum">
              <a:rPr lang="en-US" altLang="en-US" smtClean="0"/>
              <a:pPr eaLnBrk="1" hangingPunct="1"/>
              <a:t>45</a:t>
            </a:fld>
            <a:endParaRPr lang="en-US" altLang="en-US" smtClean="0"/>
          </a:p>
        </p:txBody>
      </p:sp>
      <p:graphicFrame>
        <p:nvGraphicFramePr>
          <p:cNvPr id="54275" name="Object 2"/>
          <p:cNvGraphicFramePr>
            <a:graphicFrameLocks noGrp="1" noChangeAspect="1"/>
          </p:cNvGraphicFramePr>
          <p:nvPr>
            <p:ph type="chart" idx="1"/>
          </p:nvPr>
        </p:nvGraphicFramePr>
        <p:xfrm>
          <a:off x="609600" y="1600200"/>
          <a:ext cx="8228013" cy="4530725"/>
        </p:xfrm>
        <a:graphic>
          <a:graphicData uri="http://schemas.openxmlformats.org/presentationml/2006/ole">
            <mc:AlternateContent xmlns:mc="http://schemas.openxmlformats.org/markup-compatibility/2006">
              <mc:Choice xmlns:v="urn:schemas-microsoft-com:vml" Requires="v">
                <p:oleObj spid="_x0000_s4134" name="Chart" r:id="rId4" imgW="7772349" imgH="4114867" progId="MSGraph.Chart.8">
                  <p:embed followColorScheme="full"/>
                </p:oleObj>
              </mc:Choice>
              <mc:Fallback>
                <p:oleObj name="Chart" r:id="rId4" imgW="7772349" imgH="4114867" progId="MSGraph.Chart.8">
                  <p:embed followColorScheme="full"/>
                  <p:pic>
                    <p:nvPicPr>
                      <p:cNvPr id="0" name=""/>
                      <p:cNvPicPr>
                        <a:picLocks noChangeAspect="1" noChangeArrowheads="1"/>
                      </p:cNvPicPr>
                      <p:nvPr/>
                    </p:nvPicPr>
                    <p:blipFill>
                      <a:blip r:embed="rId5"/>
                      <a:srcRect/>
                      <a:stretch>
                        <a:fillRect/>
                      </a:stretch>
                    </p:blipFill>
                    <p:spPr bwMode="auto">
                      <a:xfrm>
                        <a:off x="609600" y="1600200"/>
                        <a:ext cx="8228013"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4276" name="Freeform 3"/>
          <p:cNvSpPr>
            <a:spLocks noChangeArrowheads="1"/>
          </p:cNvSpPr>
          <p:nvPr/>
        </p:nvSpPr>
        <p:spPr bwMode="auto">
          <a:xfrm>
            <a:off x="381000" y="228600"/>
            <a:ext cx="8229600" cy="609600"/>
          </a:xfrm>
          <a:custGeom>
            <a:avLst/>
            <a:gdLst>
              <a:gd name="T0" fmla="*/ 0 w 1000"/>
              <a:gd name="T1" fmla="*/ 609600 h 1000"/>
              <a:gd name="T2" fmla="*/ 0 w 1000"/>
              <a:gd name="T3" fmla="*/ 0 h 1000"/>
              <a:gd name="T4" fmla="*/ 8229600 w 1000"/>
              <a:gd name="T5" fmla="*/ 0 h 1000"/>
              <a:gd name="T6" fmla="*/ 0 60000 65536"/>
              <a:gd name="T7" fmla="*/ 0 60000 65536"/>
              <a:gd name="T8" fmla="*/ 0 60000 65536"/>
              <a:gd name="T9" fmla="*/ 0 w 1000"/>
              <a:gd name="T10" fmla="*/ 0 h 1000"/>
              <a:gd name="T11" fmla="*/ 1000 w 1000"/>
              <a:gd name="T12" fmla="*/ 1000 h 1000"/>
            </a:gdLst>
            <a:ahLst/>
            <a:cxnLst>
              <a:cxn ang="T6">
                <a:pos x="T0" y="T1"/>
              </a:cxn>
              <a:cxn ang="T7">
                <a:pos x="T2" y="T3"/>
              </a:cxn>
              <a:cxn ang="T8">
                <a:pos x="T4" y="T5"/>
              </a:cxn>
            </a:cxnLst>
            <a:rect l="T9" t="T10" r="T11" b="T12"/>
            <a:pathLst>
              <a:path w="1000" h="1000">
                <a:moveTo>
                  <a:pt x="0" y="1000"/>
                </a:moveTo>
                <a:lnTo>
                  <a:pt x="0" y="0"/>
                </a:lnTo>
                <a:lnTo>
                  <a:pt x="1000" y="0"/>
                </a:lnTo>
              </a:path>
            </a:pathLst>
          </a:cu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96388" name="Rectangle 4"/>
          <p:cNvSpPr>
            <a:spLocks noGrp="1" noChangeArrowheads="1"/>
          </p:cNvSpPr>
          <p:nvPr>
            <p:ph type="title"/>
          </p:nvPr>
        </p:nvSpPr>
        <p:spPr/>
        <p:txBody>
          <a:bodyPr>
            <a:normAutofit fontScale="90000"/>
          </a:bodyPr>
          <a:lstStyle/>
          <a:p>
            <a:pPr eaLnBrk="1" hangingPunct="1">
              <a:defRPr/>
            </a:pPr>
            <a:r>
              <a:rPr lang="en-US" sz="3800" dirty="0" smtClean="0">
                <a:solidFill>
                  <a:srgbClr val="00B050"/>
                </a:solidFill>
                <a:effectLst>
                  <a:outerShdw blurRad="38100" dist="38100" dir="2700000" algn="tl">
                    <a:srgbClr val="000000">
                      <a:alpha val="43137"/>
                    </a:srgbClr>
                  </a:outerShdw>
                </a:effectLst>
              </a:rPr>
              <a:t>“…one of the 10 greatest achievements in public health in the 20th century…”</a:t>
            </a:r>
          </a:p>
        </p:txBody>
      </p:sp>
      <p:sp>
        <p:nvSpPr>
          <p:cNvPr id="3" name="Footer Placeholder 2"/>
          <p:cNvSpPr>
            <a:spLocks noGrp="1"/>
          </p:cNvSpPr>
          <p:nvPr>
            <p:ph type="ftr" sz="quarter" idx="10"/>
          </p:nvPr>
        </p:nvSpPr>
        <p:spPr/>
        <p:txBody>
          <a:bodyPr/>
          <a:lstStyle/>
          <a:p>
            <a:pPr>
              <a:defRPr/>
            </a:pPr>
            <a:endParaRPr lang="en-US" altLang="en-US"/>
          </a:p>
        </p:txBody>
      </p:sp>
    </p:spTree>
    <p:extLst>
      <p:ext uri="{BB962C8B-B14F-4D97-AF65-F5344CB8AC3E}">
        <p14:creationId xmlns:p14="http://schemas.microsoft.com/office/powerpoint/2010/main" val="2337752643"/>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4"/>
          <p:cNvSpPr>
            <a:spLocks noGrp="1"/>
          </p:cNvSpPr>
          <p:nvPr>
            <p:ph type="sldNum" sz="quarter" idx="4294967295"/>
          </p:nvPr>
        </p:nvSpPr>
        <p:spPr>
          <a:xfrm>
            <a:off x="3124200" y="6245225"/>
            <a:ext cx="2895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fld id="{E88B311A-C3AE-4ABD-AD0A-33C6D0AC7EEB}" type="slidenum">
              <a:rPr lang="en-US" altLang="en-US" smtClean="0"/>
              <a:pPr algn="ctr" eaLnBrk="1" hangingPunct="1"/>
              <a:t>46</a:t>
            </a:fld>
            <a:endParaRPr lang="en-US" altLang="en-US" smtClean="0"/>
          </a:p>
        </p:txBody>
      </p:sp>
      <p:sp>
        <p:nvSpPr>
          <p:cNvPr id="1298434" name="Rectangle 2"/>
          <p:cNvSpPr>
            <a:spLocks noGrp="1" noChangeArrowheads="1"/>
          </p:cNvSpPr>
          <p:nvPr>
            <p:ph type="title"/>
          </p:nvPr>
        </p:nvSpPr>
        <p:spPr>
          <a:xfrm>
            <a:off x="457200" y="277813"/>
            <a:ext cx="8229600" cy="636587"/>
          </a:xfrm>
        </p:spPr>
        <p:txBody>
          <a:bodyPr/>
          <a:lstStyle/>
          <a:p>
            <a:pPr eaLnBrk="1" hangingPunct="1">
              <a:defRPr/>
            </a:pPr>
            <a:r>
              <a:rPr lang="en-US" sz="3800" dirty="0" smtClean="0">
                <a:solidFill>
                  <a:srgbClr val="00B050"/>
                </a:solidFill>
              </a:rPr>
              <a:t>Key features of the tobacco control movement</a:t>
            </a:r>
          </a:p>
        </p:txBody>
      </p:sp>
      <p:sp>
        <p:nvSpPr>
          <p:cNvPr id="1298435" name="Rectangle 3"/>
          <p:cNvSpPr>
            <a:spLocks noGrp="1" noChangeArrowheads="1"/>
          </p:cNvSpPr>
          <p:nvPr>
            <p:ph type="body" idx="1"/>
          </p:nvPr>
        </p:nvSpPr>
        <p:spPr>
          <a:xfrm>
            <a:off x="455613" y="1598613"/>
            <a:ext cx="8002587" cy="4040187"/>
          </a:xfrm>
        </p:spPr>
        <p:txBody>
          <a:bodyPr/>
          <a:lstStyle/>
          <a:p>
            <a:pPr eaLnBrk="1" hangingPunct="1">
              <a:defRPr/>
            </a:pPr>
            <a:r>
              <a:rPr lang="en-US" dirty="0" smtClean="0">
                <a:solidFill>
                  <a:srgbClr val="0070C0"/>
                </a:solidFill>
              </a:rPr>
              <a:t>An expanding network of epidemiological evidence—effectively delivered to opinion leaders</a:t>
            </a:r>
            <a:endParaRPr lang="en-US" sz="2600" dirty="0" smtClean="0">
              <a:solidFill>
                <a:srgbClr val="0070C0"/>
              </a:solidFill>
            </a:endParaRPr>
          </a:p>
          <a:p>
            <a:pPr eaLnBrk="1" hangingPunct="1">
              <a:defRPr/>
            </a:pPr>
            <a:r>
              <a:rPr lang="en-US" dirty="0" smtClean="0">
                <a:solidFill>
                  <a:srgbClr val="0070C0"/>
                </a:solidFill>
              </a:rPr>
              <a:t>A growing body of evidence-based programs and policies that affect smoking</a:t>
            </a:r>
          </a:p>
          <a:p>
            <a:pPr eaLnBrk="1" hangingPunct="1">
              <a:defRPr/>
            </a:pPr>
            <a:r>
              <a:rPr lang="en-US" dirty="0" smtClean="0">
                <a:solidFill>
                  <a:srgbClr val="0070C0"/>
                </a:solidFill>
              </a:rPr>
              <a:t>A network of advocacy and public health organizations</a:t>
            </a:r>
          </a:p>
          <a:p>
            <a:pPr eaLnBrk="1" hangingPunct="1">
              <a:defRPr/>
            </a:pPr>
            <a:r>
              <a:rPr lang="en-US" dirty="0" smtClean="0">
                <a:solidFill>
                  <a:srgbClr val="0070C0"/>
                </a:solidFill>
              </a:rPr>
              <a:t>Surveillance system</a:t>
            </a:r>
          </a:p>
          <a:p>
            <a:pPr eaLnBrk="1" hangingPunct="1">
              <a:buFont typeface="Wingdings" pitchFamily="2" charset="2"/>
              <a:buNone/>
              <a:defRPr/>
            </a:pPr>
            <a:endParaRPr lang="en-US" dirty="0" smtClean="0">
              <a:solidFill>
                <a:schemeClr val="accent2">
                  <a:lumMod val="75000"/>
                </a:schemeClr>
              </a:solidFill>
            </a:endParaRPr>
          </a:p>
        </p:txBody>
      </p:sp>
    </p:spTree>
    <p:extLst>
      <p:ext uri="{BB962C8B-B14F-4D97-AF65-F5344CB8AC3E}">
        <p14:creationId xmlns:p14="http://schemas.microsoft.com/office/powerpoint/2010/main" val="3675382249"/>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Implications</a:t>
            </a:r>
            <a:br>
              <a:rPr lang="en-US" dirty="0" smtClean="0"/>
            </a:b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445243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Effectively communicated epidemiological evidence </a:t>
            </a:r>
            <a:endParaRPr lang="en-US" dirty="0"/>
          </a:p>
        </p:txBody>
      </p:sp>
      <p:sp>
        <p:nvSpPr>
          <p:cNvPr id="3" name="Content Placeholder 2"/>
          <p:cNvSpPr>
            <a:spLocks noGrp="1"/>
          </p:cNvSpPr>
          <p:nvPr>
            <p:ph idx="1"/>
          </p:nvPr>
        </p:nvSpPr>
        <p:spPr>
          <a:xfrm>
            <a:off x="457200" y="1828800"/>
            <a:ext cx="8229600" cy="4530725"/>
          </a:xfrm>
        </p:spPr>
        <p:txBody>
          <a:bodyPr/>
          <a:lstStyle/>
          <a:p>
            <a:pPr lvl="0"/>
            <a:r>
              <a:rPr lang="en-US" dirty="0" smtClean="0"/>
              <a:t>The influence</a:t>
            </a:r>
            <a:r>
              <a:rPr lang="en-US" baseline="0" dirty="0" smtClean="0"/>
              <a:t> of toxicity and psychological flexibility on wellbeing in populations</a:t>
            </a:r>
          </a:p>
          <a:p>
            <a:pPr marL="342900" marR="0" lvl="0" indent="-342900" algn="l" defTabSz="914400" rtl="0" eaLnBrk="0" fontAlgn="base" latinLnBrk="0" hangingPunct="0">
              <a:lnSpc>
                <a:spcPct val="100000"/>
              </a:lnSpc>
              <a:spcBef>
                <a:spcPct val="20000"/>
              </a:spcBef>
              <a:spcAft>
                <a:spcPct val="0"/>
              </a:spcAft>
              <a:buClr>
                <a:schemeClr val="accent1"/>
              </a:buClr>
              <a:buSzPct val="65000"/>
              <a:buFont typeface="Wingdings" pitchFamily="2" charset="2"/>
              <a:buChar char="n"/>
              <a:tabLst/>
              <a:defRPr/>
            </a:pPr>
            <a:r>
              <a:rPr lang="en-US" baseline="0" dirty="0" smtClean="0"/>
              <a:t>Surgeon General Reports, etc. </a:t>
            </a:r>
          </a:p>
          <a:p>
            <a:pPr marL="342900" marR="0" lvl="0" indent="-342900" algn="l" defTabSz="914400" rtl="0" eaLnBrk="0" fontAlgn="base" latinLnBrk="0" hangingPunct="0">
              <a:lnSpc>
                <a:spcPct val="100000"/>
              </a:lnSpc>
              <a:spcBef>
                <a:spcPct val="20000"/>
              </a:spcBef>
              <a:spcAft>
                <a:spcPct val="0"/>
              </a:spcAft>
              <a:buClr>
                <a:schemeClr val="accent1"/>
              </a:buClr>
              <a:buSzPct val="65000"/>
              <a:buFont typeface="Wingdings" pitchFamily="2" charset="2"/>
              <a:buChar char="n"/>
              <a:tabLst/>
              <a:defRPr/>
            </a:pPr>
            <a:r>
              <a:rPr lang="en-US" baseline="0" dirty="0" smtClean="0"/>
              <a:t>Creative epidemiology</a:t>
            </a:r>
          </a:p>
          <a:p>
            <a:pPr lvl="1" indent="-342900">
              <a:buClr>
                <a:schemeClr val="accent1"/>
              </a:buClr>
              <a:buSzPct val="65000"/>
              <a:buFont typeface="Wingdings" pitchFamily="2" charset="2"/>
              <a:buChar char="n"/>
              <a:defRPr/>
            </a:pPr>
            <a:r>
              <a:rPr lang="en-US" dirty="0" smtClean="0"/>
              <a:t>News stories</a:t>
            </a:r>
          </a:p>
          <a:p>
            <a:pPr lvl="1" indent="-342900">
              <a:buClr>
                <a:schemeClr val="accent1"/>
              </a:buClr>
              <a:buSzPct val="65000"/>
              <a:buFont typeface="Wingdings" pitchFamily="2" charset="2"/>
              <a:buChar char="n"/>
              <a:defRPr/>
            </a:pPr>
            <a:r>
              <a:rPr lang="en-US" baseline="0" dirty="0" smtClean="0"/>
              <a:t>Entertainment media</a:t>
            </a:r>
          </a:p>
          <a:p>
            <a:pPr lvl="1" indent="-342900">
              <a:buClr>
                <a:schemeClr val="accent1"/>
              </a:buClr>
              <a:buSzPct val="65000"/>
              <a:buFont typeface="Wingdings" pitchFamily="2" charset="2"/>
              <a:buChar char="n"/>
              <a:defRPr/>
            </a:pPr>
            <a:r>
              <a:rPr lang="en-US" dirty="0" smtClean="0"/>
              <a:t>Social media </a:t>
            </a:r>
          </a:p>
          <a:p>
            <a:pPr lvl="1" indent="-342900">
              <a:buClr>
                <a:schemeClr val="accent1"/>
              </a:buClr>
              <a:buSzPct val="65000"/>
              <a:buFont typeface="Wingdings" pitchFamily="2" charset="2"/>
              <a:buChar char="n"/>
              <a:defRPr/>
            </a:pPr>
            <a:r>
              <a:rPr lang="en-US" baseline="0" dirty="0" smtClean="0"/>
              <a:t>Advocacy</a:t>
            </a:r>
            <a:r>
              <a:rPr lang="en-US" dirty="0" smtClean="0"/>
              <a:t> for nurturance</a:t>
            </a:r>
            <a:endParaRPr lang="en-US" baseline="0" dirty="0" smtClean="0"/>
          </a:p>
          <a:p>
            <a:pPr lvl="0"/>
            <a:endParaRPr lang="en-US" dirty="0"/>
          </a:p>
        </p:txBody>
      </p:sp>
    </p:spTree>
    <p:extLst>
      <p:ext uri="{BB962C8B-B14F-4D97-AF65-F5344CB8AC3E}">
        <p14:creationId xmlns:p14="http://schemas.microsoft.com/office/powerpoint/2010/main" val="9308003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Widespread implementation of evidence-based programs, </a:t>
            </a:r>
            <a:r>
              <a:rPr lang="en-US" b="1" dirty="0" smtClean="0"/>
              <a:t>policies</a:t>
            </a:r>
            <a:r>
              <a:rPr lang="en-US" dirty="0" smtClean="0"/>
              <a:t>, and kernels</a:t>
            </a:r>
            <a:endParaRPr lang="en-US" dirty="0"/>
          </a:p>
        </p:txBody>
      </p:sp>
      <p:sp>
        <p:nvSpPr>
          <p:cNvPr id="3" name="Content Placeholder 2"/>
          <p:cNvSpPr>
            <a:spLocks noGrp="1"/>
          </p:cNvSpPr>
          <p:nvPr>
            <p:ph idx="1"/>
          </p:nvPr>
        </p:nvSpPr>
        <p:spPr>
          <a:xfrm>
            <a:off x="457200" y="2209800"/>
            <a:ext cx="8229600" cy="3921125"/>
          </a:xfrm>
        </p:spPr>
        <p:txBody>
          <a:bodyPr/>
          <a:lstStyle/>
          <a:p>
            <a:r>
              <a:rPr lang="en-US" dirty="0" smtClean="0"/>
              <a:t>Making evidence-based</a:t>
            </a:r>
            <a:r>
              <a:rPr lang="en-US" baseline="0" dirty="0" smtClean="0"/>
              <a:t> treatment available to everyone who needs it.</a:t>
            </a:r>
          </a:p>
          <a:p>
            <a:r>
              <a:rPr lang="en-US" baseline="0" dirty="0" smtClean="0"/>
              <a:t>Providing brief, minimally sufficient supports for nurturance in entire populations</a:t>
            </a:r>
          </a:p>
          <a:p>
            <a:r>
              <a:rPr lang="en-US" baseline="0" dirty="0" smtClean="0"/>
              <a:t>Implementing policies that affect wellbeing</a:t>
            </a:r>
          </a:p>
          <a:p>
            <a:pPr lvl="1"/>
            <a:r>
              <a:rPr lang="en-US" dirty="0" smtClean="0"/>
              <a:t>Controls on advertising</a:t>
            </a:r>
          </a:p>
          <a:p>
            <a:pPr lvl="1"/>
            <a:r>
              <a:rPr lang="en-US" dirty="0" smtClean="0"/>
              <a:t>Policies</a:t>
            </a:r>
            <a:r>
              <a:rPr lang="en-US" baseline="0" dirty="0" smtClean="0"/>
              <a:t> that affect poverty and inequality </a:t>
            </a:r>
            <a:endParaRPr lang="en-US" dirty="0" smtClean="0"/>
          </a:p>
        </p:txBody>
      </p:sp>
    </p:spTree>
    <p:extLst>
      <p:ext uri="{BB962C8B-B14F-4D97-AF65-F5344CB8AC3E}">
        <p14:creationId xmlns:p14="http://schemas.microsoft.com/office/powerpoint/2010/main" val="2733745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1752600"/>
            <a:ext cx="8229600" cy="3048000"/>
          </a:xfrm>
        </p:spPr>
        <p:txBody>
          <a:bodyPr/>
          <a:lstStyle/>
          <a:p>
            <a:r>
              <a:rPr lang="en-US" dirty="0" smtClean="0">
                <a:solidFill>
                  <a:srgbClr val="0070C0"/>
                </a:solidFill>
              </a:rPr>
              <a:t>“…an analysis need only go so far that ‘effective action can be taken’ (Skinner, 1974, p 210)” (Hayes and Long, 2013)</a:t>
            </a:r>
            <a:endParaRPr lang="en-US" dirty="0">
              <a:solidFill>
                <a:srgbClr val="0070C0"/>
              </a:solidFill>
            </a:endParaRPr>
          </a:p>
        </p:txBody>
      </p:sp>
      <p:sp>
        <p:nvSpPr>
          <p:cNvPr id="4" name="Footer Placeholder 3"/>
          <p:cNvSpPr>
            <a:spLocks noGrp="1"/>
          </p:cNvSpPr>
          <p:nvPr>
            <p:ph type="ftr" sz="quarter" idx="11"/>
          </p:nvPr>
        </p:nvSpPr>
        <p:spPr/>
        <p:txBody>
          <a:bodyPr/>
          <a:lstStyle/>
          <a:p>
            <a:pPr>
              <a:defRPr/>
            </a:pPr>
            <a:endParaRPr lang="en-US" altLang="en-US"/>
          </a:p>
        </p:txBody>
      </p:sp>
    </p:spTree>
    <p:extLst>
      <p:ext uri="{BB962C8B-B14F-4D97-AF65-F5344CB8AC3E}">
        <p14:creationId xmlns:p14="http://schemas.microsoft.com/office/powerpoint/2010/main" val="7986465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Bottom Up and Top Down</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25464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Replications of GBG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38260605"/>
              </p:ext>
            </p:extLst>
          </p:nvPr>
        </p:nvGraphicFramePr>
        <p:xfrm>
          <a:off x="457200" y="1600200"/>
          <a:ext cx="8229600" cy="4530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162495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Build a network of increasingly effective advocacy organizations</a:t>
            </a:r>
            <a:endParaRPr lang="en-US" dirty="0"/>
          </a:p>
        </p:txBody>
      </p:sp>
      <p:sp>
        <p:nvSpPr>
          <p:cNvPr id="3" name="Content Placeholder 2"/>
          <p:cNvSpPr>
            <a:spLocks noGrp="1"/>
          </p:cNvSpPr>
          <p:nvPr>
            <p:ph idx="1"/>
          </p:nvPr>
        </p:nvSpPr>
        <p:spPr/>
        <p:txBody>
          <a:bodyPr>
            <a:normAutofit lnSpcReduction="10000"/>
          </a:bodyPr>
          <a:lstStyle/>
          <a:p>
            <a:r>
              <a:rPr lang="en-US" dirty="0" smtClean="0"/>
              <a:t>Imagine that ACBS articulated an increasingly accurate and elaborate account of what is needed to improve human wellbeing.</a:t>
            </a:r>
          </a:p>
          <a:p>
            <a:r>
              <a:rPr lang="en-US" dirty="0" smtClean="0"/>
              <a:t>That ACBS networked with other scientific and advocacy organizations to articulate, widely communicate, and advocate for the programs, policies, and practices needed to improve human wellbeing. </a:t>
            </a:r>
          </a:p>
          <a:p>
            <a:r>
              <a:rPr lang="en-US" dirty="0" smtClean="0"/>
              <a:t>That ACBS fostered research on how to strengthen the support for and effectiveness of advocacy organizations.  </a:t>
            </a:r>
            <a:endParaRPr lang="en-US" dirty="0"/>
          </a:p>
        </p:txBody>
      </p:sp>
    </p:spTree>
    <p:extLst>
      <p:ext uri="{BB962C8B-B14F-4D97-AF65-F5344CB8AC3E}">
        <p14:creationId xmlns:p14="http://schemas.microsoft.com/office/powerpoint/2010/main" val="24897963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A comprehensive surveillance system </a:t>
            </a:r>
            <a:endParaRPr lang="en-US" dirty="0"/>
          </a:p>
        </p:txBody>
      </p:sp>
      <p:sp>
        <p:nvSpPr>
          <p:cNvPr id="3" name="Content Placeholder 2"/>
          <p:cNvSpPr>
            <a:spLocks noGrp="1"/>
          </p:cNvSpPr>
          <p:nvPr>
            <p:ph idx="1"/>
          </p:nvPr>
        </p:nvSpPr>
        <p:spPr/>
        <p:txBody>
          <a:bodyPr/>
          <a:lstStyle/>
          <a:p>
            <a:r>
              <a:rPr lang="en-US" dirty="0" smtClean="0"/>
              <a:t>In order to evolve more effective systems for supporting wellbeing, we need ongoing data about the prevalence of wellbeing and the prevalence of the programs, policies, and practices that affect wellbeing. </a:t>
            </a:r>
          </a:p>
          <a:p>
            <a:pPr marL="0" indent="0">
              <a:buNone/>
            </a:pPr>
            <a:endParaRPr lang="en-US" dirty="0"/>
          </a:p>
        </p:txBody>
      </p:sp>
    </p:spTree>
    <p:extLst>
      <p:ext uri="{BB962C8B-B14F-4D97-AF65-F5344CB8AC3E}">
        <p14:creationId xmlns:p14="http://schemas.microsoft.com/office/powerpoint/2010/main" val="34144298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4191000" y="914400"/>
            <a:ext cx="4495800" cy="4530725"/>
          </a:xfrm>
        </p:spPr>
        <p:txBody>
          <a:bodyPr>
            <a:noAutofit/>
          </a:bodyPr>
          <a:lstStyle/>
          <a:p>
            <a:pPr marL="0" indent="0">
              <a:buNone/>
            </a:pPr>
            <a:r>
              <a:rPr lang="en-US" sz="3200" dirty="0" smtClean="0">
                <a:solidFill>
                  <a:srgbClr val="0000FF"/>
                </a:solidFill>
              </a:rPr>
              <a:t>“…create a society in which young people arrive at adulthood with the skills, interests, assets, and health habits needed to live healthy, happy, and productive lives in caring relationships with others.”</a:t>
            </a:r>
          </a:p>
        </p:txBody>
      </p:sp>
      <p:graphicFrame>
        <p:nvGraphicFramePr>
          <p:cNvPr id="2" name="Object 1"/>
          <p:cNvGraphicFramePr>
            <a:graphicFrameLocks noChangeAspect="1"/>
          </p:cNvGraphicFramePr>
          <p:nvPr>
            <p:extLst>
              <p:ext uri="{D42A27DB-BD31-4B8C-83A1-F6EECF244321}">
                <p14:modId xmlns:p14="http://schemas.microsoft.com/office/powerpoint/2010/main" val="901949179"/>
              </p:ext>
            </p:extLst>
          </p:nvPr>
        </p:nvGraphicFramePr>
        <p:xfrm>
          <a:off x="838202" y="914400"/>
          <a:ext cx="3108325" cy="4259262"/>
        </p:xfrm>
        <a:graphic>
          <a:graphicData uri="http://schemas.openxmlformats.org/presentationml/2006/ole">
            <mc:AlternateContent xmlns:mc="http://schemas.openxmlformats.org/markup-compatibility/2006">
              <mc:Choice xmlns:v="urn:schemas-microsoft-com:vml" Requires="v">
                <p:oleObj spid="_x0000_s6160" name="Acrobat Document" r:id="rId4" imgW="4320000" imgH="6480000" progId="AcroExch.Document.7">
                  <p:embed/>
                </p:oleObj>
              </mc:Choice>
              <mc:Fallback>
                <p:oleObj name="Acrobat Document" r:id="rId4" imgW="4320000" imgH="6480000"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2" y="914400"/>
                        <a:ext cx="3108325" cy="4259262"/>
                      </a:xfrm>
                      <a:prstGeom prst="rect">
                        <a:avLst/>
                      </a:prstGeom>
                      <a:noFill/>
                      <a:ln w="28575">
                        <a:solidFill>
                          <a:srgbClr val="00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200569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Intentional Cultural Evolution</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323258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Goal for Intentional Cultural Evolution</a:t>
            </a:r>
            <a:endParaRPr lang="en-US" dirty="0"/>
          </a:p>
        </p:txBody>
      </p:sp>
      <p:sp>
        <p:nvSpPr>
          <p:cNvPr id="3" name="Content Placeholder 2"/>
          <p:cNvSpPr>
            <a:spLocks noGrp="1"/>
          </p:cNvSpPr>
          <p:nvPr>
            <p:ph idx="1"/>
          </p:nvPr>
        </p:nvSpPr>
        <p:spPr>
          <a:xfrm>
            <a:off x="457200" y="1905000"/>
            <a:ext cx="8229600" cy="4530725"/>
          </a:xfrm>
        </p:spPr>
        <p:txBody>
          <a:bodyPr/>
          <a:lstStyle/>
          <a:p>
            <a:r>
              <a:rPr lang="en-US" dirty="0" smtClean="0"/>
              <a:t>Increasing the prevalence of wellbeing in the population</a:t>
            </a:r>
          </a:p>
          <a:p>
            <a:r>
              <a:rPr lang="en-US" dirty="0" smtClean="0"/>
              <a:t>Think about the evolution of the behavioral sciences over the past fifty years.</a:t>
            </a:r>
            <a:endParaRPr lang="en-US" dirty="0"/>
          </a:p>
        </p:txBody>
      </p:sp>
    </p:spTree>
    <p:extLst>
      <p:ext uri="{BB962C8B-B14F-4D97-AF65-F5344CB8AC3E}">
        <p14:creationId xmlns:p14="http://schemas.microsoft.com/office/powerpoint/2010/main" val="23217271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Health Definition of Wellbeing</a:t>
            </a:r>
            <a:endParaRPr lang="en-US" dirty="0"/>
          </a:p>
        </p:txBody>
      </p:sp>
      <p:sp>
        <p:nvSpPr>
          <p:cNvPr id="3" name="Content Placeholder 2"/>
          <p:cNvSpPr>
            <a:spLocks noGrp="1"/>
          </p:cNvSpPr>
          <p:nvPr>
            <p:ph idx="1"/>
          </p:nvPr>
        </p:nvSpPr>
        <p:spPr/>
        <p:txBody>
          <a:bodyPr/>
          <a:lstStyle/>
          <a:p>
            <a:r>
              <a:rPr lang="en-US" dirty="0" smtClean="0"/>
              <a:t>Increase the incidence and prevalence of the constellation of behaviors and values labeled </a:t>
            </a:r>
            <a:r>
              <a:rPr lang="en-US" i="1" dirty="0" smtClean="0"/>
              <a:t>Prosociality </a:t>
            </a:r>
          </a:p>
          <a:p>
            <a:r>
              <a:rPr lang="en-US" i="1" dirty="0" smtClean="0"/>
              <a:t>Decrease the incidence and prevalence of the constellation of behaviors and values involving antisocial  behavior and related problems </a:t>
            </a:r>
            <a:endParaRPr lang="en-US" dirty="0"/>
          </a:p>
        </p:txBody>
      </p:sp>
    </p:spTree>
    <p:extLst>
      <p:ext uri="{BB962C8B-B14F-4D97-AF65-F5344CB8AC3E}">
        <p14:creationId xmlns:p14="http://schemas.microsoft.com/office/powerpoint/2010/main" val="9290346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Prosociality </a:t>
            </a:r>
            <a:endParaRPr lang="en-US" dirty="0"/>
          </a:p>
        </p:txBody>
      </p:sp>
      <p:sp>
        <p:nvSpPr>
          <p:cNvPr id="3" name="Content Placeholder 2"/>
          <p:cNvSpPr>
            <a:spLocks noGrp="1"/>
          </p:cNvSpPr>
          <p:nvPr>
            <p:ph idx="1"/>
          </p:nvPr>
        </p:nvSpPr>
        <p:spPr/>
        <p:txBody>
          <a:bodyPr>
            <a:normAutofit fontScale="92500" lnSpcReduction="10000"/>
          </a:bodyPr>
          <a:lstStyle/>
          <a:p>
            <a:r>
              <a:rPr lang="en-US" i="1" dirty="0" smtClean="0"/>
              <a:t>A </a:t>
            </a:r>
            <a:r>
              <a:rPr lang="en-US" dirty="0" smtClean="0"/>
              <a:t>constellation </a:t>
            </a:r>
            <a:r>
              <a:rPr lang="en-US" dirty="0"/>
              <a:t>of behaviors, values, and attitudes that involve cooperating with others, working for the wellbeing of others, sacrificing for others, and fostering self-development. </a:t>
            </a:r>
            <a:endParaRPr lang="en-US" dirty="0" smtClean="0"/>
          </a:p>
          <a:p>
            <a:r>
              <a:rPr lang="en-US" dirty="0" smtClean="0"/>
              <a:t>Associated with </a:t>
            </a:r>
          </a:p>
          <a:p>
            <a:pPr lvl="1"/>
            <a:r>
              <a:rPr lang="en-US" dirty="0" smtClean="0"/>
              <a:t>fewer </a:t>
            </a:r>
            <a:r>
              <a:rPr lang="en-US" dirty="0"/>
              <a:t>behavioral problems </a:t>
            </a:r>
            <a:r>
              <a:rPr lang="en-US" sz="1600" dirty="0" smtClean="0"/>
              <a:t>(</a:t>
            </a:r>
            <a:r>
              <a:rPr lang="en-US" sz="1600" dirty="0"/>
              <a:t>Caprara, Barbaranelli, Pastorelli, Bandura, &amp; Zimbardo, 2000; Kasser &amp; Ryan, 1993; Sheldon &amp; Kasser, 1998; Wilson &amp; Csikszentmihalyi, 2008), </a:t>
            </a:r>
            <a:endParaRPr lang="en-US" sz="1000" dirty="0" smtClean="0"/>
          </a:p>
          <a:p>
            <a:pPr lvl="1"/>
            <a:r>
              <a:rPr lang="en-US" dirty="0" smtClean="0"/>
              <a:t>doing </a:t>
            </a:r>
            <a:r>
              <a:rPr lang="en-US" dirty="0"/>
              <a:t>better in school </a:t>
            </a:r>
            <a:r>
              <a:rPr lang="en-US" sz="1600" dirty="0"/>
              <a:t>(Caprara et al., 2000), </a:t>
            </a:r>
            <a:endParaRPr lang="en-US" dirty="0" smtClean="0"/>
          </a:p>
          <a:p>
            <a:pPr lvl="1"/>
            <a:r>
              <a:rPr lang="en-US" dirty="0" smtClean="0"/>
              <a:t>more </a:t>
            </a:r>
            <a:r>
              <a:rPr lang="en-US" dirty="0"/>
              <a:t>and better friends </a:t>
            </a:r>
            <a:r>
              <a:rPr lang="en-US" sz="1600" dirty="0"/>
              <a:t>(Clark &amp; Ladd, 2000), </a:t>
            </a:r>
            <a:endParaRPr lang="en-US" dirty="0"/>
          </a:p>
          <a:p>
            <a:pPr lvl="1"/>
            <a:r>
              <a:rPr lang="en-US" dirty="0" smtClean="0"/>
              <a:t>better </a:t>
            </a:r>
            <a:r>
              <a:rPr lang="en-US" dirty="0"/>
              <a:t>health </a:t>
            </a:r>
            <a:r>
              <a:rPr lang="en-US" sz="1600" dirty="0"/>
              <a:t>(Biglan &amp; Hinds, 2009). </a:t>
            </a:r>
            <a:endParaRPr lang="en-US" sz="1800" dirty="0"/>
          </a:p>
          <a:p>
            <a:pPr lvl="1"/>
            <a:r>
              <a:rPr lang="en-US" dirty="0" smtClean="0"/>
              <a:t>More successful in business </a:t>
            </a:r>
            <a:r>
              <a:rPr lang="en-US" sz="1600" dirty="0" smtClean="0"/>
              <a:t>(</a:t>
            </a:r>
            <a:r>
              <a:rPr lang="en-US" sz="1600" dirty="0" err="1" smtClean="0"/>
              <a:t>Channer</a:t>
            </a:r>
            <a:r>
              <a:rPr lang="en-US" sz="1600" dirty="0" smtClean="0"/>
              <a:t> </a:t>
            </a:r>
            <a:r>
              <a:rPr lang="en-US" sz="1600" dirty="0"/>
              <a:t>&amp; Hope, 2001</a:t>
            </a:r>
            <a:r>
              <a:rPr lang="en-US" dirty="0"/>
              <a:t>). </a:t>
            </a:r>
          </a:p>
          <a:p>
            <a:endParaRPr lang="en-US" dirty="0"/>
          </a:p>
        </p:txBody>
      </p:sp>
    </p:spTree>
    <p:extLst>
      <p:ext uri="{BB962C8B-B14F-4D97-AF65-F5344CB8AC3E}">
        <p14:creationId xmlns:p14="http://schemas.microsoft.com/office/powerpoint/2010/main" val="1953986272"/>
      </p:ext>
    </p:extLst>
  </p:cSld>
  <p:clrMapOvr>
    <a:masterClrMapping/>
  </p:clrMapOvr>
  <p:timing>
    <p:tnLst>
      <p:par>
        <p:cTn id="1" dur="indefinite" restart="never" nodeType="tmRoot"/>
      </p:par>
    </p:tnLst>
  </p:timing>
</p:sld>
</file>

<file path=ppt/theme/theme1.xml><?xml version="1.0" encoding="utf-8"?>
<a:theme xmlns:a="http://schemas.openxmlformats.org/drawingml/2006/main" name="3_PNRC_Template">
  <a:themeElements>
    <a:clrScheme name="Custom 11">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006633"/>
      </a:hlink>
      <a:folHlink>
        <a:srgbClr val="AFBF39"/>
      </a:folHlink>
    </a:clrScheme>
    <a:fontScheme name="Edge">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10380</TotalTime>
  <Words>2255</Words>
  <Application>Microsoft Office PowerPoint</Application>
  <PresentationFormat>On-screen Show (4:3)</PresentationFormat>
  <Paragraphs>297</Paragraphs>
  <Slides>54</Slides>
  <Notes>28</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54</vt:i4>
      </vt:variant>
    </vt:vector>
  </HeadingPairs>
  <TitlesOfParts>
    <vt:vector size="58" baseType="lpstr">
      <vt:lpstr>3_PNRC_Template</vt:lpstr>
      <vt:lpstr>Acrobat Document</vt:lpstr>
      <vt:lpstr>Chart</vt:lpstr>
      <vt:lpstr>Stanford Chart Page</vt:lpstr>
      <vt:lpstr>A Contextual Behavioral Science Framework for Intentional Cultural Change</vt:lpstr>
      <vt:lpstr>Relevant Papers</vt:lpstr>
      <vt:lpstr>The Scientific Goal of Contextual Behavioral Science  </vt:lpstr>
      <vt:lpstr>From this perspective</vt:lpstr>
      <vt:lpstr>“…an analysis need only go so far that ‘effective action can be taken’ (Skinner, 1974, p 210)” (Hayes and Long, 2013)</vt:lpstr>
      <vt:lpstr>Intentional Cultural Evolution</vt:lpstr>
      <vt:lpstr>A Goal for Intentional Cultural Evolution</vt:lpstr>
      <vt:lpstr>Public Health Definition of Wellbeing</vt:lpstr>
      <vt:lpstr>Prosociality </vt:lpstr>
      <vt:lpstr>The Value of Prosociality for the Group</vt:lpstr>
      <vt:lpstr>Antisocial Behavior and Related Problems </vt:lpstr>
      <vt:lpstr>Environments that Nurture Prosociality and Prevent Multiple Problems </vt:lpstr>
      <vt:lpstr>Minimize toxic conditions: the physiological stress response</vt:lpstr>
      <vt:lpstr>PowerPoint Presentation</vt:lpstr>
      <vt:lpstr>PowerPoint Presentation</vt:lpstr>
      <vt:lpstr>PowerPoint Presentation</vt:lpstr>
      <vt:lpstr>Positive Parenting Program —Triple P*</vt:lpstr>
      <vt:lpstr>Substantiated child maltreatment</vt:lpstr>
      <vt:lpstr>The Family Check-Up</vt:lpstr>
      <vt:lpstr>PowerPoint Presentation</vt:lpstr>
      <vt:lpstr>Evidence-based Family Interventions Through The Lifespan</vt:lpstr>
      <vt:lpstr>Evidence-based school interventions affecting social, behavioral, and academic outcomes </vt:lpstr>
      <vt:lpstr>The Good Behavior Game</vt:lpstr>
      <vt:lpstr>PowerPoint Presentation</vt:lpstr>
      <vt:lpstr>Evidence-based kernels</vt:lpstr>
      <vt:lpstr>Types of Kernels</vt:lpstr>
      <vt:lpstr>Evidence-Based Policies </vt:lpstr>
      <vt:lpstr>Effective Action Requires</vt:lpstr>
      <vt:lpstr>The Influence of Corporate Externalities on Human Wellbeing</vt:lpstr>
      <vt:lpstr>The Impact of Poverty and Economic Inequality  on Wellbeing</vt:lpstr>
      <vt:lpstr>U.S Poverty rates by age: 1959 to 2009</vt:lpstr>
      <vt:lpstr>Parenting: A key pathway from poverty to problem development</vt:lpstr>
      <vt:lpstr>Perturbed parenting leads to </vt:lpstr>
      <vt:lpstr>Health and social problems are closely related to inequality in rich countries</vt:lpstr>
      <vt:lpstr>The Evolution of Corporate Capitalism  </vt:lpstr>
      <vt:lpstr>The principle of selection by consequences</vt:lpstr>
      <vt:lpstr>The Tobacco Industry</vt:lpstr>
      <vt:lpstr>R. J. Reynolds’ Camel marketing campaign—1913-1921</vt:lpstr>
      <vt:lpstr>PowerPoint Presentation</vt:lpstr>
      <vt:lpstr>The result</vt:lpstr>
      <vt:lpstr>A Brief History of the Evolution of Poverty Producing Policies </vt:lpstr>
      <vt:lpstr>Policies that Affected Inequality</vt:lpstr>
      <vt:lpstr>The policies include: </vt:lpstr>
      <vt:lpstr>In sum…</vt:lpstr>
      <vt:lpstr>“…one of the 10 greatest achievements in public health in the 20th century…”</vt:lpstr>
      <vt:lpstr>Key features of the tobacco control movement</vt:lpstr>
      <vt:lpstr>Implications </vt:lpstr>
      <vt:lpstr>Effectively communicated epidemiological evidence </vt:lpstr>
      <vt:lpstr>Widespread implementation of evidence-based programs, policies, and kernels</vt:lpstr>
      <vt:lpstr>Bottom Up and Top Down</vt:lpstr>
      <vt:lpstr>Recent Replications of GBG</vt:lpstr>
      <vt:lpstr>Build a network of increasingly effective advocacy organizations</vt:lpstr>
      <vt:lpstr>A comprehensive surveillance system </vt:lpstr>
      <vt:lpstr>PowerPoint Presentation</vt:lpstr>
    </vt:vector>
  </TitlesOfParts>
  <Company>Oregon Research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Contextual Behavioral Science Framework for Research on the Evolution of The Larger Social System</dc:title>
  <dc:creator>tony</dc:creator>
  <cp:lastModifiedBy>Kate</cp:lastModifiedBy>
  <cp:revision>41</cp:revision>
  <dcterms:created xsi:type="dcterms:W3CDTF">2013-05-10T14:03:41Z</dcterms:created>
  <dcterms:modified xsi:type="dcterms:W3CDTF">2013-07-10T16:17:40Z</dcterms:modified>
</cp:coreProperties>
</file>